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9" r:id="rId3"/>
    <p:sldId id="261" r:id="rId4"/>
    <p:sldId id="262" r:id="rId5"/>
    <p:sldId id="265" r:id="rId6"/>
    <p:sldId id="326" r:id="rId7"/>
    <p:sldId id="278" r:id="rId8"/>
    <p:sldId id="339" r:id="rId9"/>
    <p:sldId id="271" r:id="rId10"/>
    <p:sldId id="272" r:id="rId11"/>
    <p:sldId id="273" r:id="rId12"/>
    <p:sldId id="274" r:id="rId13"/>
    <p:sldId id="275" r:id="rId14"/>
    <p:sldId id="327" r:id="rId15"/>
    <p:sldId id="328" r:id="rId16"/>
    <p:sldId id="340" r:id="rId17"/>
    <p:sldId id="341" r:id="rId18"/>
    <p:sldId id="342" r:id="rId19"/>
    <p:sldId id="343" r:id="rId20"/>
    <p:sldId id="344" r:id="rId21"/>
    <p:sldId id="329" r:id="rId22"/>
    <p:sldId id="337" r:id="rId23"/>
    <p:sldId id="338" r:id="rId24"/>
    <p:sldId id="346" r:id="rId25"/>
    <p:sldId id="330" r:id="rId26"/>
    <p:sldId id="267" r:id="rId27"/>
    <p:sldId id="287" r:id="rId28"/>
    <p:sldId id="288" r:id="rId29"/>
    <p:sldId id="347" r:id="rId30"/>
    <p:sldId id="348" r:id="rId31"/>
    <p:sldId id="349" r:id="rId32"/>
    <p:sldId id="325" r:id="rId33"/>
    <p:sldId id="351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E5D2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991" autoAdjust="0"/>
  </p:normalViewPr>
  <p:slideViewPr>
    <p:cSldViewPr snapToGrid="0">
      <p:cViewPr varScale="1">
        <p:scale>
          <a:sx n="40" d="100"/>
          <a:sy n="40" d="100"/>
        </p:scale>
        <p:origin x="8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8BF4B-AB26-43C8-9268-FD65C2F21B0C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39E49-49F8-4297-82AD-B7FB9E812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1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DB5889B-BEFF-45B7-AAB9-52D45E4DE395}" type="slidenum">
              <a:rPr lang="en-US" altLang="en-US" sz="1300"/>
              <a:pPr eaLnBrk="1" hangingPunct="1"/>
              <a:t>1</a:t>
            </a:fld>
            <a:endParaRPr lang="en-US" altLang="en-US" sz="1300" dirty="0"/>
          </a:p>
        </p:txBody>
      </p:sp>
      <p:sp>
        <p:nvSpPr>
          <p:cNvPr id="1228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28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28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668118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Lanza, S. T., Collins, L. M., Lemmon, D. R., &amp; Schafer, J. L. (2007). PROC LCA: A SAS procedure for latent class analysis.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Structural Equation Modeling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(4), 671-694.</a:t>
            </a:r>
            <a:endParaRPr lang="en-US" altLang="en-US" dirty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452CD9E-5227-4B8D-9F54-2E7109217538}" type="slidenum">
              <a:rPr lang="en-US" altLang="en-US" sz="1300"/>
              <a:pPr eaLnBrk="1" hangingPunct="1"/>
              <a:t>10</a:t>
            </a:fld>
            <a:endParaRPr lang="en-US" altLang="en-US" sz="1300" dirty="0"/>
          </a:p>
        </p:txBody>
      </p:sp>
      <p:sp>
        <p:nvSpPr>
          <p:cNvPr id="1341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41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415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960796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633378-05CC-4F15-8A11-AFCB7931BF89}" type="slidenum">
              <a:rPr lang="en-US" altLang="en-US" sz="1300"/>
              <a:pPr eaLnBrk="1" hangingPunct="1"/>
              <a:t>11</a:t>
            </a:fld>
            <a:endParaRPr lang="en-US" altLang="en-US" sz="1300" dirty="0"/>
          </a:p>
        </p:txBody>
      </p:sp>
      <p:sp>
        <p:nvSpPr>
          <p:cNvPr id="135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5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517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2353336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12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985585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Note that</a:t>
            </a:r>
            <a:r>
              <a:rPr lang="en-US" altLang="en-US" baseline="0" dirty="0"/>
              <a:t> a model selection was conducted to arrive at the 5-class model.</a:t>
            </a:r>
            <a:endParaRPr lang="en-US" altLang="en-US" dirty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62CFE9-C115-4A5C-8891-F8FCEB4AC19F}" type="slidenum">
              <a:rPr lang="en-US" altLang="en-US" sz="1300"/>
              <a:pPr eaLnBrk="1" hangingPunct="1"/>
              <a:t>13</a:t>
            </a:fld>
            <a:endParaRPr lang="en-US" altLang="en-US" sz="1300" dirty="0"/>
          </a:p>
        </p:txBody>
      </p:sp>
      <p:sp>
        <p:nvSpPr>
          <p:cNvPr id="1372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7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7223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471715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Naming the classes is the responsibility of the researcher. Similar to factor analysis,</a:t>
            </a:r>
            <a:r>
              <a:rPr lang="en-US" altLang="en-US" baseline="0" dirty="0"/>
              <a:t> all classes must be theoretically interpretable.</a:t>
            </a:r>
            <a:endParaRPr lang="en-US" altLang="en-US" dirty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E62CFE9-C115-4A5C-8891-F8FCEB4AC19F}" type="slidenum">
              <a:rPr lang="en-US" altLang="en-US" sz="1300"/>
              <a:pPr eaLnBrk="1" hangingPunct="1"/>
              <a:t>14</a:t>
            </a:fld>
            <a:endParaRPr lang="en-US" altLang="en-US" sz="1300" dirty="0"/>
          </a:p>
        </p:txBody>
      </p:sp>
      <p:sp>
        <p:nvSpPr>
          <p:cNvPr id="1372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72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7223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641408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Note that the following slides are designed to provide a sample</a:t>
            </a:r>
            <a:r>
              <a:rPr lang="en-US" altLang="en-US" baseline="0" dirty="0"/>
              <a:t> of the many public health issues to which LCA can be applied.</a:t>
            </a:r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C411ED-8E7E-4557-805F-FF8CB2CEEFBF}" type="slidenum">
              <a:rPr lang="en-US" altLang="en-US" sz="1300"/>
              <a:pPr eaLnBrk="1" hangingPunct="1"/>
              <a:t>15</a:t>
            </a:fld>
            <a:endParaRPr lang="en-US" altLang="en-US" sz="1300" dirty="0"/>
          </a:p>
        </p:txBody>
      </p:sp>
      <p:sp>
        <p:nvSpPr>
          <p:cNvPr id="1331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3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3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6433821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Lanza, S. T., Savage, J. S., &amp; Birch, L. L. (2010). Identification and prediction of latent classes of weight‐loss strategies among women.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Obesity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(4), 833-840.</a:t>
            </a:r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16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706289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Lanza, S. T., Patrick, M. E., &amp;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Maggs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J. L. (2010). Latent transition analysis: Benefits of a latent variable approach to modeling transitions in substance use.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Drug Issues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(1), 93-120.</a:t>
            </a:r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17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4277947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Lanza, S. T., &amp; Collins, L. M. (2008). A new SAS procedure for latent transition analysis: Transitions in dating and sexual risk behavior.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Developmental Psychology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44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(2), 446.</a:t>
            </a:r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18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28562003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Lanza, S. T., &amp; Rhoades, B. L. (2013). Latent class analysis: An alternative perspective on subgroup analysis in prevention and treatment.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Prevention Science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(2), 157-168.</a:t>
            </a:r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19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52807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A24579-E876-4A73-8F2C-CA46181D200E}" type="slidenum">
              <a:rPr lang="en-US" altLang="en-US" sz="1300"/>
              <a:pPr eaLnBrk="1" hangingPunct="1"/>
              <a:t>2</a:t>
            </a:fld>
            <a:endParaRPr lang="en-US" altLang="en-US" sz="1300" dirty="0"/>
          </a:p>
        </p:txBody>
      </p:sp>
      <p:sp>
        <p:nvSpPr>
          <p:cNvPr id="1239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39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391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9240786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Smith, R. A., &amp; Lanza, S. T. (2011). Testing theoretical network classes and HIV-related correlates with latent class analysis.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AIDS Care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(10), 1274-1281.</a:t>
            </a:r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20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1109993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C411ED-8E7E-4557-805F-FF8CB2CEEFBF}" type="slidenum">
              <a:rPr lang="en-US" altLang="en-US" sz="1300"/>
              <a:pPr eaLnBrk="1" hangingPunct="1"/>
              <a:t>21</a:t>
            </a:fld>
            <a:endParaRPr lang="en-US" altLang="en-US" sz="1300" dirty="0"/>
          </a:p>
        </p:txBody>
      </p:sp>
      <p:sp>
        <p:nvSpPr>
          <p:cNvPr id="1331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3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3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9831287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22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0481073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23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7629932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7B500B6-92EC-4C83-9A69-62004DB0DF90}" type="slidenum">
              <a:rPr lang="en-US" altLang="en-US" sz="1300"/>
              <a:pPr eaLnBrk="1" hangingPunct="1"/>
              <a:t>24</a:t>
            </a:fld>
            <a:endParaRPr lang="en-US" altLang="en-US" sz="1300" dirty="0"/>
          </a:p>
        </p:txBody>
      </p:sp>
      <p:sp>
        <p:nvSpPr>
          <p:cNvPr id="1361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61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619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1247081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C411ED-8E7E-4557-805F-FF8CB2CEEFBF}" type="slidenum">
              <a:rPr lang="en-US" altLang="en-US" sz="1300"/>
              <a:pPr eaLnBrk="1" hangingPunct="1"/>
              <a:t>25</a:t>
            </a:fld>
            <a:endParaRPr lang="en-US" altLang="en-US" sz="1300" dirty="0"/>
          </a:p>
        </p:txBody>
      </p:sp>
      <p:sp>
        <p:nvSpPr>
          <p:cNvPr id="1331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3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3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5307669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09F34B-4701-4F46-97EA-2DE060F9D326}" type="slidenum">
              <a:rPr lang="en-US" altLang="en-US" sz="1300"/>
              <a:pPr eaLnBrk="1" hangingPunct="1"/>
              <a:t>26</a:t>
            </a:fld>
            <a:endParaRPr lang="en-US" altLang="en-US" sz="1300" dirty="0"/>
          </a:p>
        </p:txBody>
      </p:sp>
      <p:sp>
        <p:nvSpPr>
          <p:cNvPr id="1290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903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2494646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7E1420-2D86-454C-B81D-8E9C08A87A31}" type="slidenum">
              <a:rPr lang="en-US" altLang="en-US" sz="1300"/>
              <a:pPr eaLnBrk="1" hangingPunct="1"/>
              <a:t>27</a:t>
            </a:fld>
            <a:endParaRPr lang="en-US" altLang="en-US" sz="1300" dirty="0"/>
          </a:p>
        </p:txBody>
      </p:sp>
      <p:sp>
        <p:nvSpPr>
          <p:cNvPr id="148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48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484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9465460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7E1420-2D86-454C-B81D-8E9C08A87A31}" type="slidenum">
              <a:rPr lang="en-US" altLang="en-US" sz="1300"/>
              <a:pPr eaLnBrk="1" hangingPunct="1"/>
              <a:t>28</a:t>
            </a:fld>
            <a:endParaRPr lang="en-US" altLang="en-US" sz="1300" dirty="0"/>
          </a:p>
        </p:txBody>
      </p:sp>
      <p:sp>
        <p:nvSpPr>
          <p:cNvPr id="148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48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484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0967940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409F34B-4701-4F46-97EA-2DE060F9D326}" type="slidenum">
              <a:rPr lang="en-US" altLang="en-US" sz="1300"/>
              <a:pPr eaLnBrk="1" hangingPunct="1"/>
              <a:t>29</a:t>
            </a:fld>
            <a:endParaRPr lang="en-US" altLang="en-US" sz="1300" dirty="0"/>
          </a:p>
        </p:txBody>
      </p:sp>
      <p:sp>
        <p:nvSpPr>
          <p:cNvPr id="1290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903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54446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497DE3-83C0-40BA-8DE0-F33D2C0D2665}" type="slidenum">
              <a:rPr lang="en-US" altLang="en-US" sz="1300"/>
              <a:pPr eaLnBrk="1" hangingPunct="1"/>
              <a:t>3</a:t>
            </a:fld>
            <a:endParaRPr lang="en-US" altLang="en-US" sz="1300" dirty="0"/>
          </a:p>
        </p:txBody>
      </p:sp>
      <p:sp>
        <p:nvSpPr>
          <p:cNvPr id="1249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49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493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871627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7E1420-2D86-454C-B81D-8E9C08A87A31}" type="slidenum">
              <a:rPr lang="en-US" altLang="en-US" sz="1300"/>
              <a:pPr eaLnBrk="1" hangingPunct="1"/>
              <a:t>30</a:t>
            </a:fld>
            <a:endParaRPr lang="en-US" altLang="en-US" sz="1300" dirty="0"/>
          </a:p>
        </p:txBody>
      </p:sp>
      <p:sp>
        <p:nvSpPr>
          <p:cNvPr id="148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48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484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195905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48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7E1420-2D86-454C-B81D-8E9C08A87A31}" type="slidenum">
              <a:rPr lang="en-US" altLang="en-US" sz="1300"/>
              <a:pPr eaLnBrk="1" hangingPunct="1"/>
              <a:t>31</a:t>
            </a:fld>
            <a:endParaRPr lang="en-US" altLang="en-US" sz="1300" dirty="0"/>
          </a:p>
        </p:txBody>
      </p:sp>
      <p:sp>
        <p:nvSpPr>
          <p:cNvPr id="148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484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4848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427294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F6C2DCF-0A8C-47A8-8677-4636140549C9}" type="slidenum">
              <a:rPr lang="en-US" altLang="en-US" sz="1300"/>
              <a:pPr eaLnBrk="1" hangingPunct="1"/>
              <a:t>4</a:t>
            </a:fld>
            <a:endParaRPr lang="en-US" altLang="en-US" sz="1300" dirty="0"/>
          </a:p>
        </p:txBody>
      </p:sp>
      <p:sp>
        <p:nvSpPr>
          <p:cNvPr id="1259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59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5959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4191735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604011-1CBD-4207-A700-07CE3DED3DF2}" type="slidenum">
              <a:rPr lang="en-US" altLang="en-US" sz="1300"/>
              <a:pPr eaLnBrk="1" hangingPunct="1"/>
              <a:t>5</a:t>
            </a:fld>
            <a:endParaRPr lang="en-US" altLang="en-US" sz="1300" dirty="0"/>
          </a:p>
        </p:txBody>
      </p:sp>
      <p:sp>
        <p:nvSpPr>
          <p:cNvPr id="1269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69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6983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411898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604011-1CBD-4207-A700-07CE3DED3DF2}" type="slidenum">
              <a:rPr lang="en-US" altLang="en-US" sz="1300"/>
              <a:pPr eaLnBrk="1" hangingPunct="1"/>
              <a:t>6</a:t>
            </a:fld>
            <a:endParaRPr lang="en-US" altLang="en-US" sz="1300" dirty="0"/>
          </a:p>
        </p:txBody>
      </p:sp>
      <p:sp>
        <p:nvSpPr>
          <p:cNvPr id="1269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269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26983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372069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FBB8D6-0BFD-453B-9E94-A4E3247886AA}" type="slidenum">
              <a:rPr lang="en-US" altLang="en-US" sz="1300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139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92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927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378802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Arrows point </a:t>
            </a:r>
            <a:r>
              <a:rPr lang="en-US" altLang="en-US" i="1" dirty="0"/>
              <a:t>from</a:t>
            </a:r>
            <a:r>
              <a:rPr lang="en-US" altLang="en-US" dirty="0"/>
              <a:t> the latent variable </a:t>
            </a:r>
            <a:r>
              <a:rPr lang="en-US" altLang="en-US" i="1" dirty="0"/>
              <a:t>to</a:t>
            </a:r>
            <a:r>
              <a:rPr lang="en-US" altLang="en-US" dirty="0"/>
              <a:t> the observed indicators. This is because the behaviors that are observed </a:t>
            </a:r>
            <a:r>
              <a:rPr lang="en-US" altLang="en-US" i="1" dirty="0"/>
              <a:t>are reflections of</a:t>
            </a:r>
            <a:r>
              <a:rPr lang="en-US" altLang="en-US" dirty="0"/>
              <a:t> a person’s status on the latent variable.</a:t>
            </a:r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FBB8D6-0BFD-453B-9E94-A4E3247886AA}" type="slidenum">
              <a:rPr lang="en-US" altLang="en-US" sz="1300">
                <a:solidFill>
                  <a:srgbClr val="000000"/>
                </a:solidFill>
              </a:rPr>
              <a:pPr eaLnBrk="1" hangingPunct="1"/>
              <a:t>8</a:t>
            </a:fld>
            <a:endParaRPr lang="en-US" altLang="en-US" sz="1300" dirty="0">
              <a:solidFill>
                <a:srgbClr val="000000"/>
              </a:solidFill>
            </a:endParaRPr>
          </a:p>
        </p:txBody>
      </p:sp>
      <p:sp>
        <p:nvSpPr>
          <p:cNvPr id="139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92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9271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951068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AC411ED-8E7E-4557-805F-FF8CB2CEEFBF}" type="slidenum">
              <a:rPr lang="en-US" altLang="en-US" sz="1300"/>
              <a:pPr eaLnBrk="1" hangingPunct="1"/>
              <a:t>9</a:t>
            </a:fld>
            <a:endParaRPr lang="en-US" altLang="en-US" sz="1300" dirty="0"/>
          </a:p>
        </p:txBody>
      </p:sp>
      <p:sp>
        <p:nvSpPr>
          <p:cNvPr id="1331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SBM 4/11/2012</a:t>
            </a:r>
          </a:p>
        </p:txBody>
      </p:sp>
      <p:sp>
        <p:nvSpPr>
          <p:cNvPr id="1331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Learn. Apply. Innovate. www.methodswork.com</a:t>
            </a:r>
          </a:p>
        </p:txBody>
      </p:sp>
      <p:sp>
        <p:nvSpPr>
          <p:cNvPr id="13312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 dirty="0"/>
              <a:t>Handouts provided by Methods Work, LLC</a:t>
            </a:r>
          </a:p>
        </p:txBody>
      </p:sp>
    </p:spTree>
    <p:extLst>
      <p:ext uri="{BB962C8B-B14F-4D97-AF65-F5344CB8AC3E}">
        <p14:creationId xmlns:p14="http://schemas.microsoft.com/office/powerpoint/2010/main" val="1982740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4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4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1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2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58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1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6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0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0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3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4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041C8-17C5-4C8F-B66F-845ADBE894A7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00769-23B1-4CE5-BAB4-40E8D0ECC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2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ethodology.psu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notesSlide" Target="../notesSlides/notesSlide3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An Introduction to 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Latent Class Analysis (LCA)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38400" y="3632200"/>
            <a:ext cx="7315200" cy="23114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Slides courtesy of The Methodology Center at Penn State</a:t>
            </a:r>
            <a:endParaRPr lang="en-US" sz="1600" dirty="0"/>
          </a:p>
          <a:p>
            <a:br>
              <a:rPr lang="en-US" sz="1600" dirty="0"/>
            </a:br>
            <a:r>
              <a:rPr lang="en-US" u="sng" dirty="0">
                <a:hlinkClick r:id="rId3"/>
              </a:rPr>
              <a:t>methodology.psu.edu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707971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Drinking in 12</a:t>
            </a:r>
            <a:r>
              <a:rPr lang="en-US" baseline="30000" dirty="0">
                <a:solidFill>
                  <a:schemeClr val="accent5"/>
                </a:solidFill>
              </a:rPr>
              <a:t>th</a:t>
            </a:r>
            <a:r>
              <a:rPr lang="en-US" dirty="0">
                <a:solidFill>
                  <a:schemeClr val="accent5"/>
                </a:solidFill>
              </a:rPr>
              <a:t> grade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Data from 2004 cohort of Monitoring the Future public release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i="1" dirty="0"/>
              <a:t>n</a:t>
            </a:r>
            <a:r>
              <a:rPr lang="en-US" dirty="0"/>
              <a:t> = 2490 high school seniors who answered at least one question about alcohol use (48% boys, 52% girls)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u="sng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Goals of the Lanza, Collins, Lemmon, &amp; Schafer, 2007 study: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Investigate alcohol use behavior among U.S. 12</a:t>
            </a:r>
            <a:r>
              <a:rPr lang="en-US" baseline="30000" dirty="0"/>
              <a:t>th</a:t>
            </a:r>
            <a:r>
              <a:rPr lang="en-US" dirty="0"/>
              <a:t> graders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Examine gender differences in measurement and behavior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Predict class membership from skipping school and grades</a:t>
            </a:r>
          </a:p>
        </p:txBody>
      </p:sp>
    </p:spTree>
    <p:extLst>
      <p:ext uri="{BB962C8B-B14F-4D97-AF65-F5344CB8AC3E}">
        <p14:creationId xmlns:p14="http://schemas.microsoft.com/office/powerpoint/2010/main" val="383083533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4472C4"/>
                </a:solidFill>
              </a:rPr>
              <a:t>Drinking in 12th grade</a:t>
            </a:r>
          </a:p>
        </p:txBody>
      </p:sp>
      <p:graphicFrame>
        <p:nvGraphicFramePr>
          <p:cNvPr id="592900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56189"/>
              </p:ext>
            </p:extLst>
          </p:nvPr>
        </p:nvGraphicFramePr>
        <p:xfrm>
          <a:off x="838200" y="1825625"/>
          <a:ext cx="10515600" cy="3733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208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7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Seven items about drinking behavior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Proportion who answered ‘Yes’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alcohol use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82%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alcohol use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73%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alcohol use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drunkenness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57%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drunkenness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49%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drunkenness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29%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5+ drinks in past 2 weeks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26%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1528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Here, we will…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the results of the first research question addressed by Lanza, Collins, Lemmon, &amp; Schafer, 2007:</a:t>
            </a:r>
          </a:p>
          <a:p>
            <a:endParaRPr lang="en-US" dirty="0"/>
          </a:p>
          <a:p>
            <a:r>
              <a:rPr lang="en-US" dirty="0"/>
              <a:t>Identify and describe underlying latent classes of drinking behavior in U.S. 12</a:t>
            </a:r>
            <a:r>
              <a:rPr lang="en-US" baseline="30000" dirty="0"/>
              <a:t>th</a:t>
            </a:r>
            <a:r>
              <a:rPr lang="en-US" dirty="0"/>
              <a:t> grade students</a:t>
            </a:r>
          </a:p>
        </p:txBody>
      </p:sp>
    </p:spTree>
    <p:extLst>
      <p:ext uri="{BB962C8B-B14F-4D97-AF65-F5344CB8AC3E}">
        <p14:creationId xmlns:p14="http://schemas.microsoft.com/office/powerpoint/2010/main" val="2423022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The 5-class model</a:t>
            </a:r>
          </a:p>
        </p:txBody>
      </p:sp>
      <p:graphicFrame>
        <p:nvGraphicFramePr>
          <p:cNvPr id="596029" name="Group 6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8049"/>
              </p:ext>
            </p:extLst>
          </p:nvPr>
        </p:nvGraphicFramePr>
        <p:xfrm>
          <a:off x="1676401" y="1765301"/>
          <a:ext cx="8839197" cy="44370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36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Probability of ‘Yes’ response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Item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(18%)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(22%)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(9%)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(17%)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Class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(34%)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alcohol use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alcohol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.61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alcohol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.39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.24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5+ drinks past 2 wk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312920" y="1765301"/>
            <a:ext cx="30480" cy="44370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52598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The 5-class model</a:t>
            </a:r>
          </a:p>
        </p:txBody>
      </p:sp>
      <p:graphicFrame>
        <p:nvGraphicFramePr>
          <p:cNvPr id="596029" name="Group 6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211631"/>
              </p:ext>
            </p:extLst>
          </p:nvPr>
        </p:nvGraphicFramePr>
        <p:xfrm>
          <a:off x="1676401" y="1765301"/>
          <a:ext cx="8839197" cy="443706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36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0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Probability of ‘Yes’ response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Item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Non-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Drinkers</a:t>
                      </a:r>
                    </a:p>
                  </a:txBody>
                  <a:tcPr marT="45713" marB="4571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Experi-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menters</a:t>
                      </a:r>
                    </a:p>
                  </a:txBody>
                  <a:tcPr marT="45713" marB="4571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Light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Drinkers</a:t>
                      </a:r>
                    </a:p>
                  </a:txBody>
                  <a:tcPr marT="45713" marB="4571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Partiers</a:t>
                      </a:r>
                    </a:p>
                  </a:txBody>
                  <a:tcPr marT="45713" marB="4571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Heavy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Drinkers</a:t>
                      </a:r>
                    </a:p>
                  </a:txBody>
                  <a:tcPr marT="45713" marB="4571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alcohol use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alcohol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.61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alcohol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.39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Lifetime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.24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.29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Past-year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Past-month drunk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.92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5+ drinks past 2 wk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3753" marR="83753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83753" marR="83753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312920" y="1765301"/>
            <a:ext cx="30480" cy="443706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61069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Types of research questions 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LCA can address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9526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Weight control strategies </a:t>
            </a:r>
            <a:r>
              <a:rPr lang="en-US" altLang="en-US" sz="2400" dirty="0">
                <a:solidFill>
                  <a:schemeClr val="accent5"/>
                </a:solidFill>
              </a:rPr>
              <a:t>(Lanza, Savage, &amp; Birch, 2010)</a:t>
            </a:r>
            <a:endParaRPr lang="en-US" altLang="en-US" dirty="0">
              <a:solidFill>
                <a:schemeClr val="accent5"/>
              </a:solidFill>
            </a:endParaRP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weight-loss strategies are used by women?</a:t>
            </a:r>
          </a:p>
          <a:p>
            <a:endParaRPr lang="en-US" dirty="0"/>
          </a:p>
          <a:p>
            <a:r>
              <a:rPr lang="en-US" dirty="0"/>
              <a:t>Identified classes:</a:t>
            </a:r>
            <a:br>
              <a:rPr lang="en-US" dirty="0"/>
            </a:br>
            <a:r>
              <a:rPr lang="en-US" dirty="0"/>
              <a:t>No Weight Loss Strategy (10%)</a:t>
            </a:r>
            <a:br>
              <a:rPr lang="en-US" dirty="0"/>
            </a:br>
            <a:r>
              <a:rPr lang="en-US" dirty="0"/>
              <a:t>Dietary Guidelines (27%)</a:t>
            </a:r>
            <a:br>
              <a:rPr lang="en-US" dirty="0"/>
            </a:br>
            <a:r>
              <a:rPr lang="en-US" dirty="0"/>
              <a:t>Guidelines + Macronutrients (39%)</a:t>
            </a:r>
            <a:br>
              <a:rPr lang="en-US" dirty="0"/>
            </a:br>
            <a:r>
              <a:rPr lang="en-US" dirty="0"/>
              <a:t>Guidelines + Macronutrients + Restrictive (24%)</a:t>
            </a:r>
          </a:p>
        </p:txBody>
      </p:sp>
      <p:pic>
        <p:nvPicPr>
          <p:cNvPr id="4" name="Picture 5" descr="shutterstock_6239320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451" y="2990850"/>
            <a:ext cx="2787349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17549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Substance use behaviors </a:t>
            </a:r>
            <a:r>
              <a:rPr lang="en-US" altLang="en-US" sz="2400" dirty="0">
                <a:solidFill>
                  <a:schemeClr val="accent5"/>
                </a:solidFill>
              </a:rPr>
              <a:t>(Lanza, Patrick, &amp; </a:t>
            </a:r>
            <a:r>
              <a:rPr lang="en-US" altLang="en-US" sz="2400" dirty="0" err="1">
                <a:solidFill>
                  <a:schemeClr val="accent5"/>
                </a:solidFill>
              </a:rPr>
              <a:t>Maggs</a:t>
            </a:r>
            <a:r>
              <a:rPr lang="en-US" altLang="en-US" sz="2400" dirty="0">
                <a:solidFill>
                  <a:schemeClr val="accent5"/>
                </a:solidFill>
              </a:rPr>
              <a:t>, 2010)</a:t>
            </a:r>
            <a:endParaRPr lang="en-US" altLang="en-US" dirty="0">
              <a:solidFill>
                <a:schemeClr val="accent5"/>
              </a:solidFill>
            </a:endParaRP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substance use behavior profiles among first-year college students?</a:t>
            </a:r>
          </a:p>
          <a:p>
            <a:endParaRPr lang="en-US" dirty="0"/>
          </a:p>
          <a:p>
            <a:r>
              <a:rPr lang="en-US" dirty="0"/>
              <a:t>Identified classes:</a:t>
            </a:r>
            <a:br>
              <a:rPr lang="en-US" dirty="0"/>
            </a:br>
            <a:r>
              <a:rPr lang="en-US" dirty="0"/>
              <a:t>Non-users (58%)</a:t>
            </a:r>
            <a:br>
              <a:rPr lang="en-US" dirty="0"/>
            </a:br>
            <a:r>
              <a:rPr lang="en-US" dirty="0"/>
              <a:t>Cigarette Smokers (5%)</a:t>
            </a:r>
            <a:br>
              <a:rPr lang="en-US" dirty="0"/>
            </a:br>
            <a:r>
              <a:rPr lang="en-US" dirty="0"/>
              <a:t>Binge Drinkers (29%)</a:t>
            </a:r>
            <a:br>
              <a:rPr lang="en-US" dirty="0"/>
            </a:br>
            <a:r>
              <a:rPr lang="en-US" dirty="0"/>
              <a:t>Bingers + Marijuana Users (8%)</a:t>
            </a:r>
          </a:p>
        </p:txBody>
      </p:sp>
      <p:pic>
        <p:nvPicPr>
          <p:cNvPr id="4" name="Picture 3" descr="26800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2800349"/>
            <a:ext cx="4443413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16409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Risky sexual behavior </a:t>
            </a:r>
            <a:r>
              <a:rPr lang="en-US" altLang="en-US" sz="2400" dirty="0">
                <a:solidFill>
                  <a:schemeClr val="accent5"/>
                </a:solidFill>
              </a:rPr>
              <a:t>(Lanza &amp; Collins, 2008)</a:t>
            </a:r>
            <a:endParaRPr lang="en-US" altLang="en-US" dirty="0">
              <a:solidFill>
                <a:schemeClr val="accent5"/>
              </a:solidFill>
            </a:endParaRP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profiles of dating and sexual risk-taking behaviors among adolescents and young adults?</a:t>
            </a:r>
          </a:p>
          <a:p>
            <a:endParaRPr lang="en-US" dirty="0"/>
          </a:p>
          <a:p>
            <a:r>
              <a:rPr lang="en-US" dirty="0"/>
              <a:t>Identified classes:</a:t>
            </a:r>
            <a:br>
              <a:rPr lang="en-US" dirty="0"/>
            </a:br>
            <a:r>
              <a:rPr lang="en-US" dirty="0"/>
              <a:t>Non-Daters (19%)</a:t>
            </a:r>
            <a:br>
              <a:rPr lang="en-US" dirty="0"/>
            </a:br>
            <a:r>
              <a:rPr lang="en-US" dirty="0"/>
              <a:t>Daters (29%)</a:t>
            </a:r>
            <a:br>
              <a:rPr lang="en-US" dirty="0"/>
            </a:br>
            <a:r>
              <a:rPr lang="en-US" dirty="0"/>
              <a:t>Monogamous (12%)</a:t>
            </a:r>
            <a:br>
              <a:rPr lang="en-US" dirty="0"/>
            </a:br>
            <a:r>
              <a:rPr lang="en-US" dirty="0"/>
              <a:t>Multi-partner Safe Sex (23%)</a:t>
            </a:r>
            <a:br>
              <a:rPr lang="en-US" dirty="0"/>
            </a:br>
            <a:r>
              <a:rPr lang="en-US" dirty="0"/>
              <a:t>Multi-Partner STI-Exposed Sex (18%)</a:t>
            </a:r>
          </a:p>
        </p:txBody>
      </p:sp>
      <p:pic>
        <p:nvPicPr>
          <p:cNvPr id="4" name="Picture 3" descr="557048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175" y="2876550"/>
            <a:ext cx="4207741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43149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Ecological risk profiles </a:t>
            </a:r>
            <a:r>
              <a:rPr lang="en-US" altLang="en-US" sz="2400" dirty="0">
                <a:solidFill>
                  <a:schemeClr val="accent5"/>
                </a:solidFill>
              </a:rPr>
              <a:t>(Lanza &amp; Rhoades, 2013)</a:t>
            </a:r>
            <a:endParaRPr lang="en-US" altLang="en-US" dirty="0">
              <a:solidFill>
                <a:schemeClr val="accent5"/>
              </a:solidFill>
            </a:endParaRP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patterns of ecological risk factors experienced by  adolescents that may help explain </a:t>
            </a:r>
            <a:br>
              <a:rPr lang="en-US" dirty="0"/>
            </a:br>
            <a:r>
              <a:rPr lang="en-US" dirty="0"/>
              <a:t>differential response to intervention?</a:t>
            </a:r>
          </a:p>
          <a:p>
            <a:endParaRPr lang="en-US" dirty="0"/>
          </a:p>
          <a:p>
            <a:r>
              <a:rPr lang="en-US" dirty="0"/>
              <a:t>Identified classes:</a:t>
            </a:r>
            <a:br>
              <a:rPr lang="en-US" dirty="0"/>
            </a:br>
            <a:r>
              <a:rPr lang="en-US" dirty="0"/>
              <a:t>Low Risk (31%)</a:t>
            </a:r>
            <a:br>
              <a:rPr lang="en-US" dirty="0"/>
            </a:br>
            <a:r>
              <a:rPr lang="en-US" dirty="0"/>
              <a:t>Peer Risk (28%)</a:t>
            </a:r>
            <a:br>
              <a:rPr lang="en-US" dirty="0"/>
            </a:br>
            <a:r>
              <a:rPr lang="en-US" dirty="0"/>
              <a:t>Economic Risk (20%)</a:t>
            </a:r>
            <a:br>
              <a:rPr lang="en-US" dirty="0"/>
            </a:br>
            <a:r>
              <a:rPr lang="en-US" dirty="0"/>
              <a:t>Household + Peer Risk (12%)</a:t>
            </a:r>
            <a:br>
              <a:rPr lang="en-US" dirty="0"/>
            </a:br>
            <a:r>
              <a:rPr lang="en-US" dirty="0"/>
              <a:t>Multi-context Risk (8%)</a:t>
            </a:r>
          </a:p>
        </p:txBody>
      </p:sp>
      <p:pic>
        <p:nvPicPr>
          <p:cNvPr id="4" name="Picture 3" descr="shutterstock_5630754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2632684"/>
            <a:ext cx="2800350" cy="354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8942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Outline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Conceptual introduction to latent class analysis (LCA)</a:t>
            </a:r>
          </a:p>
          <a:p>
            <a:pPr lvl="8"/>
            <a:endParaRPr lang="en-US" dirty="0"/>
          </a:p>
          <a:p>
            <a:r>
              <a:rPr lang="en-US" dirty="0"/>
              <a:t>An example:</a:t>
            </a:r>
            <a:br>
              <a:rPr lang="en-US" dirty="0"/>
            </a:br>
            <a:r>
              <a:rPr lang="en-US" dirty="0"/>
              <a:t>Latent classes of adolescent drinking behavior</a:t>
            </a:r>
          </a:p>
          <a:p>
            <a:pPr lvl="8"/>
            <a:endParaRPr lang="en-US" dirty="0"/>
          </a:p>
          <a:p>
            <a:r>
              <a:rPr lang="en-US" dirty="0"/>
              <a:t>Types of research questions LCA can address</a:t>
            </a:r>
          </a:p>
          <a:p>
            <a:pPr lvl="8"/>
            <a:endParaRPr lang="en-US" dirty="0"/>
          </a:p>
          <a:p>
            <a:r>
              <a:rPr lang="en-US" dirty="0"/>
              <a:t>Types of data that can be used with LCA</a:t>
            </a:r>
          </a:p>
          <a:p>
            <a:pPr lvl="8"/>
            <a:endParaRPr lang="en-US" dirty="0"/>
          </a:p>
          <a:p>
            <a:r>
              <a:rPr lang="en-US" dirty="0"/>
              <a:t>Parameters estimated in LCA and the LCA mathematical model</a:t>
            </a:r>
          </a:p>
        </p:txBody>
      </p:sp>
    </p:spTree>
    <p:extLst>
      <p:ext uri="{BB962C8B-B14F-4D97-AF65-F5344CB8AC3E}">
        <p14:creationId xmlns:p14="http://schemas.microsoft.com/office/powerpoint/2010/main" val="400146991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Social network roles </a:t>
            </a:r>
            <a:r>
              <a:rPr lang="en-US" altLang="en-US" sz="2400" dirty="0">
                <a:solidFill>
                  <a:schemeClr val="accent5"/>
                </a:solidFill>
              </a:rPr>
              <a:t>(Smith &amp; Lanza, 2011)</a:t>
            </a:r>
            <a:endParaRPr lang="en-US" altLang="en-US" dirty="0">
              <a:solidFill>
                <a:schemeClr val="accent5"/>
              </a:solidFill>
            </a:endParaRP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people's social connections fall into types of social capital that </a:t>
            </a:r>
            <a:br>
              <a:rPr lang="en-US" dirty="0"/>
            </a:br>
            <a:r>
              <a:rPr lang="en-US" dirty="0"/>
              <a:t>represent theorized network roles relevant</a:t>
            </a:r>
            <a:br>
              <a:rPr lang="en-US" dirty="0"/>
            </a:br>
            <a:r>
              <a:rPr lang="en-US" dirty="0"/>
              <a:t>for HIV intervention in Namibia?</a:t>
            </a:r>
          </a:p>
          <a:p>
            <a:endParaRPr lang="en-US" dirty="0"/>
          </a:p>
          <a:p>
            <a:r>
              <a:rPr lang="en-US" dirty="0"/>
              <a:t>Identified classes:</a:t>
            </a:r>
            <a:br>
              <a:rPr lang="en-US" dirty="0"/>
            </a:br>
            <a:r>
              <a:rPr lang="en-US" dirty="0"/>
              <a:t>Single-Group Members (59%)</a:t>
            </a:r>
            <a:br>
              <a:rPr lang="en-US" dirty="0"/>
            </a:br>
            <a:r>
              <a:rPr lang="en-US" dirty="0"/>
              <a:t>Connectors (24%)</a:t>
            </a:r>
            <a:br>
              <a:rPr lang="en-US" dirty="0"/>
            </a:br>
            <a:r>
              <a:rPr lang="en-US" dirty="0"/>
              <a:t>Single-Group Loyalists (15%)</a:t>
            </a:r>
            <a:br>
              <a:rPr lang="en-US" dirty="0"/>
            </a:br>
            <a:r>
              <a:rPr lang="en-US" dirty="0"/>
              <a:t>Selective Connectors (2%)</a:t>
            </a:r>
          </a:p>
        </p:txBody>
      </p:sp>
      <p:pic>
        <p:nvPicPr>
          <p:cNvPr id="4" name="Picture 3" descr="3495498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75" y="2686050"/>
            <a:ext cx="33147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78708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Types of data that can be used with LCA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8878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Individuals’ responses to multiple items…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all categorical indicators usually called LCA</a:t>
            </a:r>
          </a:p>
          <a:p>
            <a:pPr lvl="1"/>
            <a:r>
              <a:rPr lang="en-US" dirty="0"/>
              <a:t>Interested in latent class </a:t>
            </a:r>
            <a:r>
              <a:rPr lang="en-US" dirty="0" err="1"/>
              <a:t>prevalences</a:t>
            </a:r>
            <a:r>
              <a:rPr lang="en-US" dirty="0"/>
              <a:t> and item-response probabilities</a:t>
            </a:r>
          </a:p>
          <a:p>
            <a:endParaRPr lang="en-US" dirty="0"/>
          </a:p>
          <a:p>
            <a:r>
              <a:rPr lang="en-US" dirty="0"/>
              <a:t>Using all continuous indicators usually called LPA</a:t>
            </a:r>
          </a:p>
          <a:p>
            <a:pPr lvl="1"/>
            <a:r>
              <a:rPr lang="en-US" dirty="0"/>
              <a:t>Interested in latent profile </a:t>
            </a:r>
            <a:r>
              <a:rPr lang="en-US" dirty="0" err="1"/>
              <a:t>prevalences</a:t>
            </a:r>
            <a:r>
              <a:rPr lang="en-US" dirty="0"/>
              <a:t> and item-response means (and variances)</a:t>
            </a:r>
          </a:p>
        </p:txBody>
      </p:sp>
    </p:spTree>
    <p:extLst>
      <p:ext uri="{BB962C8B-B14F-4D97-AF65-F5344CB8AC3E}">
        <p14:creationId xmlns:p14="http://schemas.microsoft.com/office/powerpoint/2010/main" val="106198015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How many indicators can be used? 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many indicators with many response options are used, it can be difficult to identify reliably the maximum likelihood estimates</a:t>
            </a:r>
          </a:p>
          <a:p>
            <a:endParaRPr lang="en-US" dirty="0"/>
          </a:p>
          <a:p>
            <a:r>
              <a:rPr lang="en-US" dirty="0"/>
              <a:t>When few indicators with few response options are used, only a very small number of latent classes can be identified</a:t>
            </a:r>
          </a:p>
          <a:p>
            <a:endParaRPr lang="en-US" dirty="0"/>
          </a:p>
          <a:p>
            <a:r>
              <a:rPr lang="en-US" dirty="0"/>
              <a:t>Practically speaking, it is often a good idea to start with 5-12 binary indicators</a:t>
            </a:r>
          </a:p>
        </p:txBody>
      </p:sp>
    </p:spTree>
    <p:extLst>
      <p:ext uri="{BB962C8B-B14F-4D97-AF65-F5344CB8AC3E}">
        <p14:creationId xmlns:p14="http://schemas.microsoft.com/office/powerpoint/2010/main" val="108054715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A note on missing data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LCA software can handle missing data</a:t>
            </a:r>
          </a:p>
          <a:p>
            <a:endParaRPr lang="en-US" dirty="0"/>
          </a:p>
          <a:p>
            <a:r>
              <a:rPr lang="en-US" dirty="0"/>
              <a:t>Missing data mechanisms:</a:t>
            </a:r>
          </a:p>
          <a:p>
            <a:pPr lvl="1"/>
            <a:r>
              <a:rPr lang="en-US" dirty="0"/>
              <a:t>MAR (missing at random)</a:t>
            </a:r>
          </a:p>
          <a:p>
            <a:pPr lvl="2"/>
            <a:r>
              <a:rPr lang="en-US" dirty="0" err="1"/>
              <a:t>Missingness</a:t>
            </a:r>
            <a:r>
              <a:rPr lang="en-US" dirty="0"/>
              <a:t> is completely random, or related to observed items</a:t>
            </a:r>
          </a:p>
          <a:p>
            <a:pPr lvl="1"/>
            <a:r>
              <a:rPr lang="en-US" dirty="0"/>
              <a:t>MNAR (missing not at random)</a:t>
            </a:r>
          </a:p>
          <a:p>
            <a:pPr lvl="2"/>
            <a:r>
              <a:rPr lang="en-US" dirty="0" err="1"/>
              <a:t>Missingness</a:t>
            </a:r>
            <a:r>
              <a:rPr lang="en-US" dirty="0"/>
              <a:t> is related to unobserved items</a:t>
            </a:r>
          </a:p>
          <a:p>
            <a:endParaRPr lang="en-US" dirty="0"/>
          </a:p>
          <a:p>
            <a:r>
              <a:rPr lang="en-US" dirty="0"/>
              <a:t>Software assumes data are MAR</a:t>
            </a:r>
          </a:p>
        </p:txBody>
      </p:sp>
    </p:spTree>
    <p:extLst>
      <p:ext uri="{BB962C8B-B14F-4D97-AF65-F5344CB8AC3E}">
        <p14:creationId xmlns:p14="http://schemas.microsoft.com/office/powerpoint/2010/main" val="37743571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Parameters estimated in LCA and the LCA mathematical model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7049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Estimated parameters</a:t>
            </a:r>
          </a:p>
        </p:txBody>
      </p:sp>
      <p:sp>
        <p:nvSpPr>
          <p:cNvPr id="5017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Latent class prevalences</a:t>
            </a:r>
          </a:p>
          <a:p>
            <a:pPr lvl="1"/>
            <a:r>
              <a:rPr lang="en-US" dirty="0"/>
              <a:t>e.g., probability of membership in EXPERIMENTERS latent class</a:t>
            </a:r>
          </a:p>
          <a:p>
            <a:pPr lvl="1"/>
            <a:endParaRPr lang="en-US" dirty="0"/>
          </a:p>
          <a:p>
            <a:r>
              <a:rPr lang="en-US" dirty="0"/>
              <a:t>Item-response probabilities</a:t>
            </a:r>
          </a:p>
          <a:p>
            <a:pPr lvl="1"/>
            <a:r>
              <a:rPr lang="en-US" dirty="0"/>
              <a:t>e.g., probability of reporting PAST-YEAR ALCOHOL USE given membership in EXPERIMENTERS latent class</a:t>
            </a:r>
          </a:p>
        </p:txBody>
      </p:sp>
    </p:spTree>
    <p:extLst>
      <p:ext uri="{BB962C8B-B14F-4D97-AF65-F5344CB8AC3E}">
        <p14:creationId xmlns:p14="http://schemas.microsoft.com/office/powerpoint/2010/main" val="222315831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Latent class notation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i="1" dirty="0"/>
              <a:t>Y</a:t>
            </a:r>
            <a:r>
              <a:rPr lang="en-US" dirty="0"/>
              <a:t> represents the vector of all possible response patterns</a:t>
            </a:r>
          </a:p>
          <a:p>
            <a:pPr lvl="1">
              <a:defRPr/>
            </a:pPr>
            <a:r>
              <a:rPr lang="en-US" b="1" i="1" dirty="0"/>
              <a:t>y</a:t>
            </a:r>
            <a:r>
              <a:rPr lang="en-US" dirty="0"/>
              <a:t> represents a particular response pattern</a:t>
            </a:r>
          </a:p>
          <a:p>
            <a:pPr lvl="2">
              <a:defRPr/>
            </a:pPr>
            <a:r>
              <a:rPr lang="en-US" dirty="0"/>
              <a:t>Example response pattern for the 7 items from the example of drinking in 12</a:t>
            </a:r>
            <a:r>
              <a:rPr lang="en-US" baseline="30000" dirty="0"/>
              <a:t>th</a:t>
            </a:r>
            <a:r>
              <a:rPr lang="en-US" dirty="0"/>
              <a:t> grade: </a:t>
            </a:r>
            <a:br>
              <a:rPr lang="en-US" dirty="0"/>
            </a:br>
            <a:r>
              <a:rPr lang="en-US" b="1" i="1" dirty="0"/>
              <a:t>y</a:t>
            </a:r>
            <a:r>
              <a:rPr lang="en-US" dirty="0"/>
              <a:t> = (Y, Y, N, N, N, N, N)</a:t>
            </a:r>
          </a:p>
          <a:p>
            <a:endParaRPr lang="en-US" dirty="0"/>
          </a:p>
          <a:p>
            <a:r>
              <a:rPr lang="en-US" b="1" i="1" dirty="0"/>
              <a:t>X</a:t>
            </a:r>
            <a:r>
              <a:rPr lang="en-US" i="1" dirty="0"/>
              <a:t> </a:t>
            </a:r>
            <a:r>
              <a:rPr lang="en-US" dirty="0"/>
              <a:t>represents the vector of all covariates of interest</a:t>
            </a:r>
          </a:p>
          <a:p>
            <a:pPr lvl="1"/>
            <a:r>
              <a:rPr lang="en-US" b="1" i="1" dirty="0"/>
              <a:t>x</a:t>
            </a:r>
            <a:r>
              <a:rPr lang="en-US" dirty="0"/>
              <a:t> represents a particular covariate 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3662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Latent class notation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The latent class model can be expressed as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where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762026"/>
              </p:ext>
            </p:extLst>
          </p:nvPr>
        </p:nvGraphicFramePr>
        <p:xfrm>
          <a:off x="3352800" y="2667001"/>
          <a:ext cx="57531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4" imgW="2476440" imgH="431640" progId="Equation.DSMT4">
                  <p:embed/>
                </p:oleObj>
              </mc:Choice>
              <mc:Fallback>
                <p:oleObj name="Equation" r:id="rId4" imgW="2476440" imgH="4316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67001"/>
                        <a:ext cx="5753100" cy="995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016861"/>
              </p:ext>
            </p:extLst>
          </p:nvPr>
        </p:nvGraphicFramePr>
        <p:xfrm>
          <a:off x="2135189" y="4724400"/>
          <a:ext cx="7921625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6" imgW="3759120" imgH="609480" progId="Equation.DSMT4">
                  <p:embed/>
                </p:oleObj>
              </mc:Choice>
              <mc:Fallback>
                <p:oleObj name="Equation" r:id="rId6" imgW="3759120" imgH="609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724400"/>
                        <a:ext cx="7921625" cy="1309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183450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Latent class notation</a:t>
            </a:r>
          </a:p>
        </p:txBody>
      </p:sp>
      <p:sp>
        <p:nvSpPr>
          <p:cNvPr id="5017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…with (</a:t>
            </a:r>
            <a:r>
              <a:rPr lang="en-US" i="1" dirty="0"/>
              <a:t>c</a:t>
            </a:r>
            <a:r>
              <a:rPr lang="en-US" dirty="0"/>
              <a:t> = 1,2,…,</a:t>
            </a:r>
            <a:r>
              <a:rPr lang="en-US" i="1" dirty="0"/>
              <a:t>K</a:t>
            </a:r>
            <a:r>
              <a:rPr lang="en-US" dirty="0"/>
              <a:t>) latent classes and (</a:t>
            </a:r>
            <a:r>
              <a:rPr lang="en-US" i="1" dirty="0"/>
              <a:t>m</a:t>
            </a:r>
            <a:r>
              <a:rPr lang="en-US" dirty="0"/>
              <a:t> = 1,2,…,</a:t>
            </a:r>
            <a:r>
              <a:rPr lang="en-US" i="1" dirty="0"/>
              <a:t>M</a:t>
            </a:r>
            <a:r>
              <a:rPr lang="en-US" dirty="0"/>
              <a:t>) indicators, each with (</a:t>
            </a:r>
            <a:r>
              <a:rPr lang="en-US" i="1" dirty="0" err="1"/>
              <a:t>r</a:t>
            </a:r>
            <a:r>
              <a:rPr lang="en-US" i="1" baseline="-25000" dirty="0" err="1"/>
              <a:t>m</a:t>
            </a:r>
            <a:r>
              <a:rPr lang="en-US" dirty="0"/>
              <a:t> = 1,2,…,</a:t>
            </a:r>
            <a:r>
              <a:rPr lang="en-US" i="1" dirty="0"/>
              <a:t>R</a:t>
            </a:r>
            <a:r>
              <a:rPr lang="en-US" i="1" baseline="-25000" dirty="0"/>
              <a:t>m</a:t>
            </a:r>
            <a:r>
              <a:rPr lang="en-US" dirty="0"/>
              <a:t>) response options.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 	= probability of membership in latent class </a:t>
            </a:r>
            <a:r>
              <a:rPr lang="en-US" altLang="en-US" i="1" dirty="0"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b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	(latent class membership probabilities)</a:t>
            </a:r>
            <a:b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           		= probability of response </a:t>
            </a:r>
            <a:r>
              <a:rPr lang="en-US" altLang="en-US" i="1" dirty="0" err="1"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n-US" altLang="en-US" i="1" baseline="-30000" dirty="0" err="1"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 to indicator </a:t>
            </a:r>
            <a:r>
              <a:rPr lang="en-US" altLang="en-US" i="1" dirty="0"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, conditional on</a:t>
            </a:r>
            <a:b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		membership in latent class </a:t>
            </a:r>
            <a:r>
              <a:rPr lang="en-US" altLang="en-US" i="1" dirty="0"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br>
              <a:rPr lang="en-US" altLang="en-US" i="1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i="1" dirty="0"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(item-response probabilities)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06651"/>
              </p:ext>
            </p:extLst>
          </p:nvPr>
        </p:nvGraphicFramePr>
        <p:xfrm>
          <a:off x="1003441" y="4333962"/>
          <a:ext cx="1765016" cy="9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4" imgW="457200" imgH="241200" progId="Equation.DSMT4">
                  <p:embed/>
                </p:oleObj>
              </mc:Choice>
              <mc:Fallback>
                <p:oleObj name="Equation" r:id="rId4" imgW="457200" imgH="2412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441" y="4333962"/>
                        <a:ext cx="1765016" cy="93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49782"/>
              </p:ext>
            </p:extLst>
          </p:nvPr>
        </p:nvGraphicFramePr>
        <p:xfrm>
          <a:off x="1224712" y="2952750"/>
          <a:ext cx="661237" cy="81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6" imgW="164880" imgH="203040" progId="Equation.DSMT4">
                  <p:embed/>
                </p:oleObj>
              </mc:Choice>
              <mc:Fallback>
                <p:oleObj name="Equation" r:id="rId6" imgW="164880" imgH="2030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712" y="2952750"/>
                        <a:ext cx="661237" cy="8138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180518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Abbreviations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LCA = latent class analysis</a:t>
            </a:r>
          </a:p>
          <a:p>
            <a:pPr lvl="1"/>
            <a:r>
              <a:rPr lang="en-US" dirty="0"/>
              <a:t>Categorical latent variable measured with categorical items</a:t>
            </a:r>
          </a:p>
          <a:p>
            <a:endParaRPr lang="en-US" dirty="0"/>
          </a:p>
          <a:p>
            <a:r>
              <a:rPr lang="en-US" dirty="0"/>
              <a:t>LPA = latent profile analysis</a:t>
            </a:r>
          </a:p>
          <a:p>
            <a:pPr lvl="1"/>
            <a:r>
              <a:rPr lang="en-US" dirty="0"/>
              <a:t>Categorical latent variable measured with continuous items</a:t>
            </a:r>
          </a:p>
        </p:txBody>
      </p:sp>
    </p:spTree>
    <p:extLst>
      <p:ext uri="{BB962C8B-B14F-4D97-AF65-F5344CB8AC3E}">
        <p14:creationId xmlns:p14="http://schemas.microsoft.com/office/powerpoint/2010/main" val="3053080406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Item-response probabilities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parameters express the relation between…</a:t>
            </a:r>
          </a:p>
          <a:p>
            <a:pPr lvl="1"/>
            <a:r>
              <a:rPr lang="en-US" dirty="0"/>
              <a:t>the discrete latent variable in an LCA </a:t>
            </a:r>
            <a:br>
              <a:rPr lang="en-US" dirty="0"/>
            </a:br>
            <a:r>
              <a:rPr lang="en-US" dirty="0"/>
              <a:t>and</a:t>
            </a:r>
          </a:p>
          <a:p>
            <a:pPr lvl="1"/>
            <a:r>
              <a:rPr lang="en-US" dirty="0"/>
              <a:t>the observed indicator variables</a:t>
            </a:r>
          </a:p>
          <a:p>
            <a:endParaRPr lang="en-US" dirty="0"/>
          </a:p>
          <a:p>
            <a:r>
              <a:rPr lang="en-US" dirty="0"/>
              <a:t>Similar conceptually to factor loadings</a:t>
            </a:r>
          </a:p>
          <a:p>
            <a:pPr lvl="1"/>
            <a:r>
              <a:rPr lang="en-US" dirty="0"/>
              <a:t>Basis for interpretation of latent classes</a:t>
            </a:r>
          </a:p>
          <a:p>
            <a:pPr lvl="1"/>
            <a:endParaRPr lang="en-US" dirty="0"/>
          </a:p>
          <a:p>
            <a:r>
              <a:rPr lang="en-US" dirty="0"/>
              <a:t>Are probabilities (between 0 and 1)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361625"/>
              </p:ext>
            </p:extLst>
          </p:nvPr>
        </p:nvGraphicFramePr>
        <p:xfrm>
          <a:off x="1166113" y="1894156"/>
          <a:ext cx="3492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4" imgW="139680" imgH="164880" progId="Equation.DSMT4">
                  <p:embed/>
                </p:oleObj>
              </mc:Choice>
              <mc:Fallback>
                <p:oleObj name="Equation" r:id="rId4" imgW="139680" imgH="1648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113" y="1894156"/>
                        <a:ext cx="349250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027805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Item-response probabilities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parameters analogous to factor loadings; both…</a:t>
            </a:r>
          </a:p>
          <a:p>
            <a:pPr lvl="1"/>
            <a:r>
              <a:rPr lang="en-US" dirty="0"/>
              <a:t>express the relation between manifest and latent variables</a:t>
            </a:r>
          </a:p>
          <a:p>
            <a:pPr lvl="1"/>
            <a:r>
              <a:rPr lang="en-US" dirty="0"/>
              <a:t>form the basis for interpreting latent structure</a:t>
            </a:r>
          </a:p>
          <a:p>
            <a:endParaRPr lang="en-US" dirty="0"/>
          </a:p>
          <a:p>
            <a:r>
              <a:rPr lang="en-US" dirty="0"/>
              <a:t>But… </a:t>
            </a:r>
          </a:p>
          <a:p>
            <a:pPr lvl="1"/>
            <a:r>
              <a:rPr lang="en-US" dirty="0"/>
              <a:t>Factor loadings are     -weights </a:t>
            </a:r>
          </a:p>
          <a:p>
            <a:pPr lvl="1"/>
            <a:r>
              <a:rPr lang="en-US" dirty="0"/>
              <a:t>    parameters are </a:t>
            </a:r>
            <a:r>
              <a:rPr lang="en-US" u="sng" dirty="0"/>
              <a:t>probabilities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166113" y="1894156"/>
          <a:ext cx="3492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4" imgW="139680" imgH="164880" progId="Equation.DSMT4">
                  <p:embed/>
                </p:oleObj>
              </mc:Choice>
              <mc:Fallback>
                <p:oleObj name="Equation" r:id="rId4" imgW="139680" imgH="1648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113" y="1894156"/>
                        <a:ext cx="349250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938841"/>
              </p:ext>
            </p:extLst>
          </p:nvPr>
        </p:nvGraphicFramePr>
        <p:xfrm>
          <a:off x="1515363" y="4513531"/>
          <a:ext cx="3492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6" imgW="139680" imgH="164880" progId="Equation.DSMT4">
                  <p:embed/>
                </p:oleObj>
              </mc:Choice>
              <mc:Fallback>
                <p:oleObj name="Equation" r:id="rId6" imgW="139680" imgH="1648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363" y="4513531"/>
                        <a:ext cx="349250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3744"/>
              </p:ext>
            </p:extLst>
          </p:nvPr>
        </p:nvGraphicFramePr>
        <p:xfrm>
          <a:off x="3948113" y="4078288"/>
          <a:ext cx="381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7" imgW="152280" imgH="190440" progId="Equation.DSMT4">
                  <p:embed/>
                </p:oleObj>
              </mc:Choice>
              <mc:Fallback>
                <p:oleObj name="Equation" r:id="rId7" imgW="152280" imgH="190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4078288"/>
                        <a:ext cx="381000" cy="476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30645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Fitting a latent class model</a:t>
            </a:r>
          </a:p>
          <a:p>
            <a:endParaRPr lang="en-US" dirty="0"/>
          </a:p>
          <a:p>
            <a:r>
              <a:rPr lang="en-US" dirty="0"/>
              <a:t>Interpreting the parameters</a:t>
            </a:r>
          </a:p>
        </p:txBody>
      </p:sp>
    </p:spTree>
    <p:extLst>
      <p:ext uri="{BB962C8B-B14F-4D97-AF65-F5344CB8AC3E}">
        <p14:creationId xmlns:p14="http://schemas.microsoft.com/office/powerpoint/2010/main" val="42426104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1125200" cy="4892040"/>
          </a:xfrm>
        </p:spPr>
        <p:txBody>
          <a:bodyPr>
            <a:normAutofit/>
          </a:bodyPr>
          <a:lstStyle/>
          <a:p>
            <a:pPr marL="625475" indent="-625475">
              <a:buNone/>
            </a:pPr>
            <a:r>
              <a:rPr lang="en-US" sz="2000" dirty="0"/>
              <a:t>Lanza, S. T., &amp; Collins, L. M. (2008). A new SAS procedure for latent transition analysis: Transitions in dating and sexual risk behavior. </a:t>
            </a:r>
            <a:r>
              <a:rPr lang="en-US" sz="2000" i="1" dirty="0"/>
              <a:t>Developmental Psychology, 44</a:t>
            </a:r>
            <a:r>
              <a:rPr lang="en-US" sz="2000" dirty="0"/>
              <a:t>(2), 446.</a:t>
            </a:r>
          </a:p>
          <a:p>
            <a:pPr marL="625475" indent="-625475">
              <a:buNone/>
            </a:pPr>
            <a:r>
              <a:rPr lang="en-US" sz="2000" dirty="0"/>
              <a:t>Lanza, S. T., Collins, L. M., Lemmon, D. R., &amp; Schafer, J. L. (2007). PROC LCA: A SAS procedure for latent class analysis. </a:t>
            </a:r>
            <a:r>
              <a:rPr lang="en-US" sz="2000" i="1" dirty="0"/>
              <a:t>Structural Equation Modeling, 14</a:t>
            </a:r>
            <a:r>
              <a:rPr lang="en-US" sz="2000" dirty="0"/>
              <a:t>(4), 671-694.</a:t>
            </a:r>
          </a:p>
          <a:p>
            <a:pPr marL="625475" indent="-625475">
              <a:buNone/>
            </a:pPr>
            <a:r>
              <a:rPr lang="en-US" sz="2000" dirty="0"/>
              <a:t>Lanza, S. T., Patrick, M. E., &amp; </a:t>
            </a:r>
            <a:r>
              <a:rPr lang="en-US" sz="2000" dirty="0" err="1"/>
              <a:t>Maggs</a:t>
            </a:r>
            <a:r>
              <a:rPr lang="en-US" sz="2000" dirty="0"/>
              <a:t>, J. L. (2010). Latent transition analysis: benefits of a latent variable approach to modeling transitions in substance use. </a:t>
            </a:r>
            <a:r>
              <a:rPr lang="en-US" sz="2000" i="1" dirty="0"/>
              <a:t>Journal of Drug Issues, 40</a:t>
            </a:r>
            <a:r>
              <a:rPr lang="en-US" sz="2000" dirty="0"/>
              <a:t>(1), 93-120.</a:t>
            </a:r>
          </a:p>
          <a:p>
            <a:pPr marL="625475" indent="-625475">
              <a:buNone/>
            </a:pPr>
            <a:r>
              <a:rPr lang="en-US" sz="2000" dirty="0"/>
              <a:t>Lanza, S. T., &amp; Rhoades, B. L. (2013). Latent class analysis: An alternative perspective on subgroup analysis in prevention and treatment. </a:t>
            </a:r>
            <a:r>
              <a:rPr lang="en-US" sz="2000" i="1" dirty="0"/>
              <a:t>Prevention Science, 14</a:t>
            </a:r>
            <a:r>
              <a:rPr lang="en-US" sz="2000" dirty="0"/>
              <a:t>(2), 157-168.</a:t>
            </a:r>
          </a:p>
          <a:p>
            <a:pPr marL="625475" indent="-625475">
              <a:buNone/>
            </a:pPr>
            <a:r>
              <a:rPr lang="en-US" sz="2000" dirty="0"/>
              <a:t>Lanza, S. T., Savage, J. S., &amp; Birch, L. L. (2010). Identification and prediction of latent classes of weight‐loss strategies among women. </a:t>
            </a:r>
            <a:r>
              <a:rPr lang="en-US" sz="2000" i="1" dirty="0"/>
              <a:t>Obesity, 18</a:t>
            </a:r>
            <a:r>
              <a:rPr lang="en-US" sz="2000" dirty="0"/>
              <a:t>(4), 833-840.</a:t>
            </a:r>
          </a:p>
          <a:p>
            <a:pPr marL="625475" indent="-625475">
              <a:buNone/>
            </a:pPr>
            <a:r>
              <a:rPr lang="en-US" sz="2000" dirty="0"/>
              <a:t>Smith, R. A., &amp; Lanza, S. T. (2011). Testing theoretical network classes and HIV-related correlates with latent class analysis. </a:t>
            </a:r>
            <a:r>
              <a:rPr lang="en-US" sz="2000" i="1" dirty="0"/>
              <a:t>AIDS Care, 23</a:t>
            </a:r>
            <a:r>
              <a:rPr lang="en-US" sz="2000" dirty="0"/>
              <a:t>(10), 1274-1281.</a:t>
            </a:r>
          </a:p>
        </p:txBody>
      </p:sp>
    </p:spTree>
    <p:extLst>
      <p:ext uri="{BB962C8B-B14F-4D97-AF65-F5344CB8AC3E}">
        <p14:creationId xmlns:p14="http://schemas.microsoft.com/office/powerpoint/2010/main" val="44876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Conceptual introduction to 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latent class analysis (LCA)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788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Latent variable frameworks</a:t>
            </a:r>
          </a:p>
        </p:txBody>
      </p:sp>
      <p:graphicFrame>
        <p:nvGraphicFramePr>
          <p:cNvPr id="6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586424"/>
              </p:ext>
            </p:extLst>
          </p:nvPr>
        </p:nvGraphicFramePr>
        <p:xfrm>
          <a:off x="914400" y="1825625"/>
          <a:ext cx="10469880" cy="24688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54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1463">
                  <a:extLst>
                    <a:ext uri="{9D8B030D-6E8A-4147-A177-3AD203B41FA5}">
                      <a16:colId xmlns:a16="http://schemas.microsoft.com/office/drawing/2014/main" val="4145610261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Categorical </a:t>
                      </a:r>
                      <a:b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</a:b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latent variable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48456" marR="148456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Continuous </a:t>
                      </a:r>
                      <a:b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latent variable</a:t>
                      </a:r>
                    </a:p>
                  </a:txBody>
                  <a:tcPr marL="148456" marR="148456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Categorical </a:t>
                      </a:r>
                      <a:b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observed variables</a:t>
                      </a:r>
                    </a:p>
                  </a:txBody>
                  <a:tcPr marL="148456" marR="14845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Latent Class Analysis (LCA)</a:t>
                      </a:r>
                    </a:p>
                  </a:txBody>
                  <a:tcPr marL="148456" marR="14845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Latent Trait Analysis or Item Response Theory</a:t>
                      </a:r>
                    </a:p>
                  </a:txBody>
                  <a:tcPr marL="148456" marR="148456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Continuous </a:t>
                      </a:r>
                      <a:b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observed variables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E5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Latent Profile Analysis (LPA)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8456" marR="14845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Factor Analysis or Structural Equation Modeling</a:t>
                      </a:r>
                    </a:p>
                  </a:txBody>
                  <a:tcPr marL="148456" marR="148456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891540" y="3461385"/>
            <a:ext cx="10492740" cy="4381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22845" y="1825625"/>
            <a:ext cx="36195" cy="24688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53840" y="1825625"/>
            <a:ext cx="0" cy="246888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53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5"/>
                </a:solidFill>
              </a:rPr>
              <a:t>The basic ideas underlying LCA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Individuals can be divided into subgroups based on unobservable construct</a:t>
            </a:r>
          </a:p>
          <a:p>
            <a:pPr lvl="1"/>
            <a:r>
              <a:rPr lang="en-US" dirty="0"/>
              <a:t>The construct of interest is the latent variable</a:t>
            </a:r>
          </a:p>
          <a:p>
            <a:pPr lvl="1"/>
            <a:r>
              <a:rPr lang="en-US" dirty="0"/>
              <a:t>Subgroups are called latent classes</a:t>
            </a:r>
          </a:p>
          <a:p>
            <a:endParaRPr lang="en-US" dirty="0"/>
          </a:p>
          <a:p>
            <a:r>
              <a:rPr lang="en-US" dirty="0"/>
              <a:t>True class membership is unknown </a:t>
            </a:r>
          </a:p>
          <a:p>
            <a:pPr lvl="1"/>
            <a:r>
              <a:rPr lang="en-US" dirty="0"/>
              <a:t>Unknown due to measurement error</a:t>
            </a:r>
          </a:p>
          <a:p>
            <a:pPr lvl="1"/>
            <a:r>
              <a:rPr lang="en-US" dirty="0"/>
              <a:t>Measurement of the construct is based on several categorical indicators</a:t>
            </a:r>
          </a:p>
          <a:p>
            <a:endParaRPr lang="en-US" dirty="0"/>
          </a:p>
          <a:p>
            <a:r>
              <a:rPr lang="en-US" dirty="0"/>
              <a:t>Latent classes are mutually exclusive &amp; exhaustive</a:t>
            </a:r>
          </a:p>
        </p:txBody>
      </p:sp>
    </p:spTree>
    <p:extLst>
      <p:ext uri="{BB962C8B-B14F-4D97-AF65-F5344CB8AC3E}">
        <p14:creationId xmlns:p14="http://schemas.microsoft.com/office/powerpoint/2010/main" val="36360819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4472C4"/>
                </a:solidFill>
              </a:rPr>
              <a:t>Graphical representation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429000" y="1649192"/>
            <a:ext cx="5410200" cy="4800600"/>
            <a:chOff x="1676400" y="1752600"/>
            <a:chExt cx="5410200" cy="4953000"/>
          </a:xfrm>
        </p:grpSpPr>
        <p:cxnSp>
          <p:nvCxnSpPr>
            <p:cNvPr id="12" name="Straight Arrow Connector 11"/>
            <p:cNvCxnSpPr>
              <a:stCxn id="6" idx="4"/>
              <a:endCxn id="10" idx="0"/>
            </p:cNvCxnSpPr>
            <p:nvPr/>
          </p:nvCxnSpPr>
          <p:spPr>
            <a:xfrm>
              <a:off x="4191000" y="3581400"/>
              <a:ext cx="0" cy="1752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676400" y="1752600"/>
              <a:ext cx="5410200" cy="4953000"/>
              <a:chOff x="1676400" y="1600200"/>
              <a:chExt cx="5410200" cy="49530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200400" y="1600200"/>
                <a:ext cx="1981200" cy="182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C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6764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4290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5626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 err="1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i="1" baseline="-25000" dirty="0" err="1">
                    <a:solidFill>
                      <a:schemeClr val="tx1"/>
                    </a:solidFill>
                    <a:latin typeface="+mj-lt"/>
                  </a:rPr>
                  <a:t>j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cxnSp>
            <p:nvCxnSpPr>
              <p:cNvPr id="13" name="Straight Arrow Connector 12"/>
              <p:cNvCxnSpPr>
                <a:stCxn id="6" idx="4"/>
                <a:endCxn id="9" idx="0"/>
              </p:cNvCxnSpPr>
              <p:nvPr/>
            </p:nvCxnSpPr>
            <p:spPr>
              <a:xfrm rot="5400000">
                <a:off x="2438400" y="3429000"/>
                <a:ext cx="1752600" cy="1752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6" idx="4"/>
                <a:endCxn id="11" idx="0"/>
              </p:cNvCxnSpPr>
              <p:nvPr/>
            </p:nvCxnSpPr>
            <p:spPr>
              <a:xfrm rot="16200000" flipH="1">
                <a:off x="4381500" y="3238500"/>
                <a:ext cx="175260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5029200" y="5715000"/>
                <a:ext cx="304800" cy="38105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defTabSz="457200">
                  <a:defRPr/>
                </a:pPr>
                <a:r>
                  <a:rPr lang="en-US" dirty="0">
                    <a:latin typeface="+mj-lt"/>
                  </a:rPr>
                  <a:t>…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055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4472C4"/>
                </a:solidFill>
              </a:rPr>
              <a:t>Graphical representation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429000" y="1649192"/>
            <a:ext cx="5410200" cy="4800600"/>
            <a:chOff x="1676400" y="1752600"/>
            <a:chExt cx="5410200" cy="4953000"/>
          </a:xfrm>
        </p:grpSpPr>
        <p:cxnSp>
          <p:nvCxnSpPr>
            <p:cNvPr id="12" name="Straight Arrow Connector 11"/>
            <p:cNvCxnSpPr>
              <a:stCxn id="6" idx="4"/>
              <a:endCxn id="10" idx="0"/>
            </p:cNvCxnSpPr>
            <p:nvPr/>
          </p:nvCxnSpPr>
          <p:spPr>
            <a:xfrm>
              <a:off x="4191000" y="3581400"/>
              <a:ext cx="0" cy="1752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/>
            <p:cNvGrpSpPr/>
            <p:nvPr/>
          </p:nvGrpSpPr>
          <p:grpSpPr>
            <a:xfrm>
              <a:off x="1676400" y="1752600"/>
              <a:ext cx="5410200" cy="4953000"/>
              <a:chOff x="1676400" y="1600200"/>
              <a:chExt cx="5410200" cy="495300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3200400" y="1600200"/>
                <a:ext cx="1981200" cy="18288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C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6764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4290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562600" y="5181600"/>
                <a:ext cx="1524000" cy="1371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57200">
                  <a:defRPr/>
                </a:pPr>
                <a:r>
                  <a:rPr lang="en-US" i="1" dirty="0" err="1">
                    <a:solidFill>
                      <a:schemeClr val="tx1"/>
                    </a:solidFill>
                    <a:latin typeface="+mj-lt"/>
                  </a:rPr>
                  <a:t>Y</a:t>
                </a:r>
                <a:r>
                  <a:rPr lang="en-US" i="1" baseline="-25000" dirty="0" err="1">
                    <a:solidFill>
                      <a:schemeClr val="tx1"/>
                    </a:solidFill>
                    <a:latin typeface="+mj-lt"/>
                  </a:rPr>
                  <a:t>j</a:t>
                </a:r>
                <a:endParaRPr lang="en-US" i="1" dirty="0">
                  <a:solidFill>
                    <a:schemeClr val="tx1"/>
                  </a:solidFill>
                  <a:latin typeface="+mj-lt"/>
                </a:endParaRPr>
              </a:p>
            </p:txBody>
          </p:sp>
          <p:cxnSp>
            <p:nvCxnSpPr>
              <p:cNvPr id="13" name="Straight Arrow Connector 12"/>
              <p:cNvCxnSpPr>
                <a:stCxn id="6" idx="4"/>
                <a:endCxn id="9" idx="0"/>
              </p:cNvCxnSpPr>
              <p:nvPr/>
            </p:nvCxnSpPr>
            <p:spPr>
              <a:xfrm rot="5400000">
                <a:off x="2438400" y="3429000"/>
                <a:ext cx="1752600" cy="1752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6" idx="4"/>
                <a:endCxn id="11" idx="0"/>
              </p:cNvCxnSpPr>
              <p:nvPr/>
            </p:nvCxnSpPr>
            <p:spPr>
              <a:xfrm rot="16200000" flipH="1">
                <a:off x="4381500" y="3238500"/>
                <a:ext cx="1752600" cy="21336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5029200" y="5715000"/>
                <a:ext cx="304800" cy="38105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defTabSz="457200">
                  <a:defRPr/>
                </a:pPr>
                <a:r>
                  <a:rPr lang="en-US" dirty="0">
                    <a:latin typeface="+mj-lt"/>
                  </a:rPr>
                  <a:t>… </a:t>
                </a:r>
              </a:p>
            </p:txBody>
          </p:sp>
        </p:grpSp>
      </p:grpSp>
      <p:sp>
        <p:nvSpPr>
          <p:cNvPr id="3" name="Right Brace 2"/>
          <p:cNvSpPr/>
          <p:nvPr/>
        </p:nvSpPr>
        <p:spPr>
          <a:xfrm>
            <a:off x="7086600" y="1425388"/>
            <a:ext cx="327212" cy="2151530"/>
          </a:xfrm>
          <a:prstGeom prst="rightBrace">
            <a:avLst/>
          </a:prstGeom>
          <a:ln w="28575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13823" y="2316487"/>
            <a:ext cx="208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Latent class variable</a:t>
            </a:r>
          </a:p>
        </p:txBody>
      </p:sp>
      <p:sp>
        <p:nvSpPr>
          <p:cNvPr id="8" name="Right Brace 7"/>
          <p:cNvSpPr/>
          <p:nvPr/>
        </p:nvSpPr>
        <p:spPr>
          <a:xfrm rot="16200000">
            <a:off x="5886800" y="1935471"/>
            <a:ext cx="449222" cy="5588930"/>
          </a:xfrm>
          <a:prstGeom prst="rightBrace">
            <a:avLst>
              <a:gd name="adj1" fmla="val 8333"/>
              <a:gd name="adj2" fmla="val 50340"/>
            </a:avLst>
          </a:prstGeom>
          <a:ln w="28575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991225" y="4018051"/>
            <a:ext cx="208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Observed indicators</a:t>
            </a:r>
          </a:p>
        </p:txBody>
      </p:sp>
    </p:spTree>
    <p:extLst>
      <p:ext uri="{BB962C8B-B14F-4D97-AF65-F5344CB8AC3E}">
        <p14:creationId xmlns:p14="http://schemas.microsoft.com/office/powerpoint/2010/main" val="4033837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An example: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Latent classes of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adolescent drinking behavior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7" name="Picture 2" descr="shutterstock_4817767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522" y="365578"/>
            <a:ext cx="4449536" cy="293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2021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2200</Words>
  <Application>Microsoft Office PowerPoint</Application>
  <PresentationFormat>Widescreen</PresentationFormat>
  <Paragraphs>423</Paragraphs>
  <Slides>33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Office Theme</vt:lpstr>
      <vt:lpstr>Equation</vt:lpstr>
      <vt:lpstr>An Introduction to  Latent Class Analysis (LCA)</vt:lpstr>
      <vt:lpstr>Outline</vt:lpstr>
      <vt:lpstr>Abbreviations</vt:lpstr>
      <vt:lpstr>Conceptual introduction to  latent class analysis (LCA)</vt:lpstr>
      <vt:lpstr>Latent variable frameworks</vt:lpstr>
      <vt:lpstr>The basic ideas underlying LCA</vt:lpstr>
      <vt:lpstr>Graphical representation</vt:lpstr>
      <vt:lpstr>Graphical representation</vt:lpstr>
      <vt:lpstr> An example: Latent classes of adolescent drinking behavior</vt:lpstr>
      <vt:lpstr>Drinking in 12th grade</vt:lpstr>
      <vt:lpstr>Drinking in 12th grade</vt:lpstr>
      <vt:lpstr>Here, we will…</vt:lpstr>
      <vt:lpstr>The 5-class model</vt:lpstr>
      <vt:lpstr>The 5-class model</vt:lpstr>
      <vt:lpstr> Types of research questions  LCA can address</vt:lpstr>
      <vt:lpstr>Weight control strategies (Lanza, Savage, &amp; Birch, 2010)</vt:lpstr>
      <vt:lpstr>Substance use behaviors (Lanza, Patrick, &amp; Maggs, 2010)</vt:lpstr>
      <vt:lpstr>Risky sexual behavior (Lanza &amp; Collins, 2008)</vt:lpstr>
      <vt:lpstr>Ecological risk profiles (Lanza &amp; Rhoades, 2013)</vt:lpstr>
      <vt:lpstr>Social network roles (Smith &amp; Lanza, 2011)</vt:lpstr>
      <vt:lpstr> Types of data that can be used with LCA</vt:lpstr>
      <vt:lpstr>Individuals’ responses to multiple items…</vt:lpstr>
      <vt:lpstr>How many indicators can be used? </vt:lpstr>
      <vt:lpstr>A note on missing data</vt:lpstr>
      <vt:lpstr> Parameters estimated in LCA and the LCA mathematical model</vt:lpstr>
      <vt:lpstr>Estimated parameters</vt:lpstr>
      <vt:lpstr>Latent class notation</vt:lpstr>
      <vt:lpstr>Latent class notation</vt:lpstr>
      <vt:lpstr>Latent class notation</vt:lpstr>
      <vt:lpstr>Item-response probabilities</vt:lpstr>
      <vt:lpstr>Item-response probabilities</vt:lpstr>
      <vt:lpstr>Exercise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 Latent Class Analysis (LCA)</dc:title>
  <dc:creator>Bethany Bray</dc:creator>
  <cp:lastModifiedBy>Wagner, Aaron Thomas</cp:lastModifiedBy>
  <cp:revision>34</cp:revision>
  <dcterms:created xsi:type="dcterms:W3CDTF">2017-02-28T20:19:44Z</dcterms:created>
  <dcterms:modified xsi:type="dcterms:W3CDTF">2019-09-24T14:32:36Z</dcterms:modified>
</cp:coreProperties>
</file>