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27" r:id="rId1"/>
  </p:sldMasterIdLst>
  <p:notesMasterIdLst>
    <p:notesMasterId r:id="rId43"/>
  </p:notesMasterIdLst>
  <p:handoutMasterIdLst>
    <p:handoutMasterId r:id="rId44"/>
  </p:handoutMasterIdLst>
  <p:sldIdLst>
    <p:sldId id="1136" r:id="rId2"/>
    <p:sldId id="1158" r:id="rId3"/>
    <p:sldId id="1156" r:id="rId4"/>
    <p:sldId id="930" r:id="rId5"/>
    <p:sldId id="265" r:id="rId6"/>
    <p:sldId id="937" r:id="rId7"/>
    <p:sldId id="939" r:id="rId8"/>
    <p:sldId id="945" r:id="rId9"/>
    <p:sldId id="947" r:id="rId10"/>
    <p:sldId id="948" r:id="rId11"/>
    <p:sldId id="949" r:id="rId12"/>
    <p:sldId id="950" r:id="rId13"/>
    <p:sldId id="951" r:id="rId14"/>
    <p:sldId id="942" r:id="rId15"/>
    <p:sldId id="1159" r:id="rId16"/>
    <p:sldId id="952" r:id="rId17"/>
    <p:sldId id="953" r:id="rId18"/>
    <p:sldId id="1160" r:id="rId19"/>
    <p:sldId id="956" r:id="rId20"/>
    <p:sldId id="957" r:id="rId21"/>
    <p:sldId id="1124" r:id="rId22"/>
    <p:sldId id="1125" r:id="rId23"/>
    <p:sldId id="1126" r:id="rId24"/>
    <p:sldId id="1127" r:id="rId25"/>
    <p:sldId id="962" r:id="rId26"/>
    <p:sldId id="963" r:id="rId27"/>
    <p:sldId id="964" r:id="rId28"/>
    <p:sldId id="965" r:id="rId29"/>
    <p:sldId id="1095" r:id="rId30"/>
    <p:sldId id="1096" r:id="rId31"/>
    <p:sldId id="1098" r:id="rId32"/>
    <p:sldId id="1099" r:id="rId33"/>
    <p:sldId id="1100" r:id="rId34"/>
    <p:sldId id="972" r:id="rId35"/>
    <p:sldId id="1104" r:id="rId36"/>
    <p:sldId id="1105" r:id="rId37"/>
    <p:sldId id="1106" r:id="rId38"/>
    <p:sldId id="1107" r:id="rId39"/>
    <p:sldId id="993" r:id="rId40"/>
    <p:sldId id="325" r:id="rId41"/>
    <p:sldId id="351" r:id="rId42"/>
  </p:sldIdLst>
  <p:sldSz cx="12192000" cy="6858000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gner, Aaron Thomas" initials="WAT" lastIdx="1" clrIdx="0">
    <p:extLst>
      <p:ext uri="{19B8F6BF-5375-455C-9EA6-DF929625EA0E}">
        <p15:presenceInfo xmlns:p15="http://schemas.microsoft.com/office/powerpoint/2012/main" userId="S-1-5-21-2495596442-1611635750-2694579155-2281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BB"/>
    <a:srgbClr val="FFFF66"/>
    <a:srgbClr val="008000"/>
    <a:srgbClr val="FF0101"/>
    <a:srgbClr val="CC99FF"/>
    <a:srgbClr val="F0EFFF"/>
    <a:srgbClr val="006600"/>
    <a:srgbClr val="000099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91" autoAdjust="0"/>
    <p:restoredTop sz="81117" autoAdjust="0"/>
  </p:normalViewPr>
  <p:slideViewPr>
    <p:cSldViewPr>
      <p:cViewPr varScale="1">
        <p:scale>
          <a:sx n="91" d="100"/>
          <a:sy n="91" d="100"/>
        </p:scale>
        <p:origin x="1074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214" tIns="48607" rIns="97214" bIns="48607" numCol="1" anchor="t" anchorCtr="0" compatLnSpc="1">
            <a:prstTxWarp prst="textNoShape">
              <a:avLst/>
            </a:prstTxWarp>
          </a:bodyPr>
          <a:lstStyle>
            <a:lvl1pPr defTabSz="972599">
              <a:defRPr sz="1300"/>
            </a:lvl1pPr>
          </a:lstStyle>
          <a:p>
            <a:pPr>
              <a:defRPr/>
            </a:pPr>
            <a:r>
              <a:rPr lang="en-US"/>
              <a:t>Handouts provided by Methods Work, LLC</a:t>
            </a:r>
          </a:p>
        </p:txBody>
      </p:sp>
      <p:sp>
        <p:nvSpPr>
          <p:cNvPr id="174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0"/>
            <a:ext cx="3170237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214" tIns="48607" rIns="97214" bIns="48607" numCol="1" anchor="t" anchorCtr="0" compatLnSpc="1">
            <a:prstTxWarp prst="textNoShape">
              <a:avLst/>
            </a:prstTxWarp>
          </a:bodyPr>
          <a:lstStyle>
            <a:lvl1pPr algn="r" defTabSz="972599">
              <a:defRPr sz="1300"/>
            </a:lvl1pPr>
          </a:lstStyle>
          <a:p>
            <a:pPr>
              <a:defRPr/>
            </a:pPr>
            <a:r>
              <a:rPr lang="en-US"/>
              <a:t>SBM 4/11/2012</a:t>
            </a:r>
          </a:p>
        </p:txBody>
      </p:sp>
      <p:sp>
        <p:nvSpPr>
          <p:cNvPr id="174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214" tIns="48607" rIns="97214" bIns="48607" numCol="1" anchor="b" anchorCtr="0" compatLnSpc="1">
            <a:prstTxWarp prst="textNoShape">
              <a:avLst/>
            </a:prstTxWarp>
          </a:bodyPr>
          <a:lstStyle>
            <a:lvl1pPr defTabSz="972599">
              <a:defRPr sz="1300"/>
            </a:lvl1pPr>
          </a:lstStyle>
          <a:p>
            <a:pPr>
              <a:defRPr/>
            </a:pPr>
            <a:r>
              <a:rPr lang="en-US"/>
              <a:t>Learn. Apply. Innovate. www.methodswork.com</a:t>
            </a:r>
          </a:p>
        </p:txBody>
      </p:sp>
      <p:sp>
        <p:nvSpPr>
          <p:cNvPr id="174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214" tIns="48607" rIns="97214" bIns="48607" numCol="1" anchor="b" anchorCtr="0" compatLnSpc="1">
            <a:prstTxWarp prst="textNoShape">
              <a:avLst/>
            </a:prstTxWarp>
          </a:bodyPr>
          <a:lstStyle>
            <a:lvl1pPr algn="r" defTabSz="971550">
              <a:defRPr sz="1300"/>
            </a:lvl1pPr>
          </a:lstStyle>
          <a:p>
            <a:fld id="{4B8B1FB9-26D7-434F-BEB1-F8A1123F6D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3347531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76" tIns="45990" rIns="91976" bIns="45990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r>
              <a:rPr lang="en-US"/>
              <a:t>Handouts provided by Methods Work, LLC</a:t>
            </a:r>
          </a:p>
        </p:txBody>
      </p:sp>
      <p:sp>
        <p:nvSpPr>
          <p:cNvPr id="420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76" tIns="45990" rIns="91976" bIns="45990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r>
              <a:rPr lang="en-US"/>
              <a:t>SBM 4/11/2012</a:t>
            </a:r>
          </a:p>
        </p:txBody>
      </p:sp>
      <p:sp>
        <p:nvSpPr>
          <p:cNvPr id="1218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57200" y="719138"/>
            <a:ext cx="64008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20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76" tIns="45990" rIns="91976" bIns="459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20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1860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76" tIns="45990" rIns="91976" bIns="45990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r>
              <a:rPr lang="en-US"/>
              <a:t>Learn. Apply. Innovate. www.methodswork.com</a:t>
            </a:r>
          </a:p>
        </p:txBody>
      </p:sp>
      <p:sp>
        <p:nvSpPr>
          <p:cNvPr id="420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1860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76" tIns="45990" rIns="91976" bIns="45990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AB920D27-4954-4786-9408-CEEB7EFF2EC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4639381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57200" y="719138"/>
            <a:ext cx="6400800" cy="3600450"/>
          </a:xfrm>
          <a:ln/>
        </p:spPr>
      </p:sp>
      <p:sp>
        <p:nvSpPr>
          <p:cNvPr id="1228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1228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5DB5889B-BEFF-45B7-AAB9-52D45E4DE395}" type="slidenum">
              <a:rPr lang="en-US" altLang="en-US" sz="1300">
                <a:solidFill>
                  <a:srgbClr val="000000"/>
                </a:solidFill>
              </a:rPr>
              <a:pPr eaLnBrk="1" hangingPunct="1"/>
              <a:t>1</a:t>
            </a:fld>
            <a:endParaRPr lang="en-US" altLang="en-US" sz="1300" dirty="0">
              <a:solidFill>
                <a:srgbClr val="000000"/>
              </a:solidFill>
            </a:endParaRPr>
          </a:p>
        </p:txBody>
      </p:sp>
      <p:sp>
        <p:nvSpPr>
          <p:cNvPr id="122885" name="Date Placeholder 4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 dirty="0">
                <a:solidFill>
                  <a:srgbClr val="000000"/>
                </a:solidFill>
              </a:rPr>
              <a:t>SBM 4/11/2012</a:t>
            </a:r>
          </a:p>
        </p:txBody>
      </p:sp>
      <p:sp>
        <p:nvSpPr>
          <p:cNvPr id="122886" name="Footer Placeholder 5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 dirty="0">
                <a:solidFill>
                  <a:srgbClr val="000000"/>
                </a:solidFill>
              </a:rPr>
              <a:t>Learn. Apply. Innovate. www.methodswork.com</a:t>
            </a:r>
          </a:p>
        </p:txBody>
      </p:sp>
      <p:sp>
        <p:nvSpPr>
          <p:cNvPr id="122887" name="Header Placeholder 6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 dirty="0">
                <a:solidFill>
                  <a:srgbClr val="000000"/>
                </a:solidFill>
              </a:rPr>
              <a:t>Handouts provided by Methods Work, LLC</a:t>
            </a:r>
          </a:p>
        </p:txBody>
      </p:sp>
    </p:spTree>
    <p:extLst>
      <p:ext uri="{BB962C8B-B14F-4D97-AF65-F5344CB8AC3E}">
        <p14:creationId xmlns:p14="http://schemas.microsoft.com/office/powerpoint/2010/main" val="37848662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 that model selection was used to select the 5-class model. </a:t>
            </a:r>
          </a:p>
          <a:p>
            <a:r>
              <a:rPr lang="en-US" dirty="0"/>
              <a:t>The latent construct of “sexual risk” is measured indirectly through the manifest indicator variables that are listed in the left-hand column. </a:t>
            </a:r>
            <a:br>
              <a:rPr lang="en-US" dirty="0"/>
            </a:br>
            <a:r>
              <a:rPr lang="en-US" dirty="0"/>
              <a:t>Each successive column is a different latent status or group of respondents. </a:t>
            </a:r>
          </a:p>
          <a:p>
            <a:r>
              <a:rPr lang="en-US" dirty="0"/>
              <a:t>The status-specific responses to each item are listed. 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Handouts provided by Methods Work, LLC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SBM 4/11/2012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Learn. Apply. Innovate. www.methodswork.com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920D27-4954-4786-9408-CEEB7EFF2EC4}" type="slidenum">
              <a:rPr lang="en-US" altLang="en-US" smtClean="0"/>
              <a:pPr/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71001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slide shows the % of the sample that is expected to be in each status at each time point. </a:t>
            </a:r>
          </a:p>
          <a:p>
            <a:r>
              <a:rPr lang="en-US" dirty="0"/>
              <a:t>As might be expected, as the sample gets older, more people start dating and more become sexually active. </a:t>
            </a:r>
          </a:p>
          <a:p>
            <a:r>
              <a:rPr lang="en-US" dirty="0"/>
              <a:t>Time 1 = @ 17 years old</a:t>
            </a:r>
            <a:br>
              <a:rPr lang="en-US" dirty="0"/>
            </a:br>
            <a:r>
              <a:rPr lang="en-US" dirty="0"/>
              <a:t>Time 2 = @ 18 years old</a:t>
            </a:r>
          </a:p>
          <a:p>
            <a:r>
              <a:rPr lang="en-US" dirty="0"/>
              <a:t>Time 3 = @ 19 years old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Handouts provided by Methods Work, LLC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SBM 4/11/2012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Learn. Apply. Innovate. www.methodswork.com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920D27-4954-4786-9408-CEEB7EFF2EC4}" type="slidenum">
              <a:rPr lang="en-US" altLang="en-US" smtClean="0"/>
              <a:pPr/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82087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table is the transition matrix. It lists each status and the likelihood of transitioning to this status from any other given status. </a:t>
            </a:r>
          </a:p>
          <a:p>
            <a:r>
              <a:rPr lang="en-US" dirty="0"/>
              <a:t>The rows (labeled down the left-hand column) represent the time-1 latent status. </a:t>
            </a:r>
          </a:p>
          <a:p>
            <a:r>
              <a:rPr lang="en-US" dirty="0"/>
              <a:t>The columns (labeled across the top) represent the time 2 statuses.   </a:t>
            </a:r>
          </a:p>
          <a:p>
            <a:r>
              <a:rPr lang="en-US" dirty="0"/>
              <a:t>The top numbers in each cell (in blue) are the likelihood of transitioning into that given status from time 1 to time 2.</a:t>
            </a:r>
          </a:p>
          <a:p>
            <a:r>
              <a:rPr lang="en-US" dirty="0"/>
              <a:t>The bottom numbers in each cell (in black) are the likelihood of transitioning into that given status from time 2 to time 3.</a:t>
            </a:r>
          </a:p>
          <a:p>
            <a:r>
              <a:rPr lang="en-US" dirty="0"/>
              <a:t>Look at the cell immediately beneath “Daters” in the top row. It contains the numbers “.18” and “.15.” This means that of Non-daters at time 1, 18% of them moved into the Daters status at time 2. From time 2 to time 3, 15% of Non-daters moved into the Daters status. Other cells can be interpreted similarly.  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Handouts provided by Methods Work, LLC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SBM 4/11/2012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Learn. Apply. Innovate. www.methodswork.com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920D27-4954-4786-9408-CEEB7EFF2EC4}" type="slidenum">
              <a:rPr lang="en-US" altLang="en-US" smtClean="0"/>
              <a:pPr/>
              <a:t>20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73151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diagonal (highlighted in blue) indicates the likelihood of remaining in the same status from one time to the next. </a:t>
            </a:r>
          </a:p>
          <a:p>
            <a:r>
              <a:rPr lang="en-US" dirty="0"/>
              <a:t>These can be thought of as “stability parameters.” How stable is status membership?</a:t>
            </a:r>
          </a:p>
          <a:p>
            <a:r>
              <a:rPr lang="en-US" dirty="0"/>
              <a:t>As an example, 57% of Daters at time 1 remained Daters at time two. Looking across the row can explain where the rest of the group transitioned. </a:t>
            </a:r>
          </a:p>
          <a:p>
            <a:r>
              <a:rPr lang="en-US" dirty="0"/>
              <a:t>Most troubling from a public health standpoint, the Multi-partner Exposed status is the most stable, with 81% of members at time 1 still present at time 2. 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Handouts provided by Methods Work, LLC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SBM 4/11/2012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Learn. Apply. Innovate. www.methodswork.com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920D27-4954-4786-9408-CEEB7EFF2EC4}" type="slidenum">
              <a:rPr lang="en-US" altLang="en-US" smtClean="0"/>
              <a:pPr/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88852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column represents the likelihood of transitioning INTO a given status. So the highlighted column indicates how likely one is to enter the Multi-partner Exposed status from any given status. 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Handouts provided by Methods Work, LLC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SBM 4/11/2012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Learn. Apply. Innovate. www.methodswork.com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920D27-4954-4786-9408-CEEB7EFF2EC4}" type="slidenum">
              <a:rPr lang="en-US" altLang="en-US" smtClean="0"/>
              <a:pPr/>
              <a:t>22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17160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Monogamous individuals are most likely to transition to Multi-partner Exposed if they transition. </a:t>
            </a:r>
            <a:br>
              <a:rPr lang="en-US" dirty="0"/>
            </a:br>
            <a:r>
              <a:rPr lang="en-US" dirty="0"/>
              <a:t>(They are most likely to remain Monogamous). </a:t>
            </a:r>
            <a:br>
              <a:rPr lang="en-US" dirty="0"/>
            </a:br>
            <a:r>
              <a:rPr lang="en-US" dirty="0"/>
              <a:t>In the bottom row, we can also see that people in the Multi-partner Exposed status are likely to transition back to the Monogamous status </a:t>
            </a:r>
            <a:r>
              <a:rPr lang="en-US" i="1" dirty="0"/>
              <a:t>if </a:t>
            </a:r>
            <a:r>
              <a:rPr lang="en-US" i="0" dirty="0"/>
              <a:t>they transition. 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Handouts provided by Methods Work, LLC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SBM 4/11/2012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Learn. Apply. Innovate. www.methodswork.com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920D27-4954-4786-9408-CEEB7EFF2EC4}" type="slidenum">
              <a:rPr lang="en-US" altLang="en-US" smtClean="0"/>
              <a:pPr/>
              <a:t>23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91055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Interesting public health note: Those who are not reliably using condoms (i.e., they are in the Multi-partner Exposed status) have NO likelihood of entering the Multi-partner Safe status. We either need new interventions, or we need to intervene before people are having sex with multiple partners. 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Handouts provided by Methods Work, LLC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SBM 4/11/2012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Learn. Apply. Innovate. www.methodswork.com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920D27-4954-4786-9408-CEEB7EFF2EC4}" type="slidenum">
              <a:rPr lang="en-US" altLang="en-US" smtClean="0"/>
              <a:pPr/>
              <a:t>24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39650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57200" y="719138"/>
            <a:ext cx="6400800" cy="3600450"/>
          </a:xfrm>
          <a:ln/>
        </p:spPr>
      </p:sp>
      <p:sp>
        <p:nvSpPr>
          <p:cNvPr id="1402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40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9B284A76-C111-4DF3-B505-F94FD75B28CF}" type="slidenum">
              <a:rPr lang="en-US" altLang="en-US" sz="1300"/>
              <a:pPr eaLnBrk="1" hangingPunct="1"/>
              <a:t>29</a:t>
            </a:fld>
            <a:endParaRPr lang="en-US" altLang="en-US" sz="1300"/>
          </a:p>
        </p:txBody>
      </p:sp>
      <p:sp>
        <p:nvSpPr>
          <p:cNvPr id="140293" name="Date Placeholder 4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/>
              <a:t>SBM 4/11/2012</a:t>
            </a:r>
          </a:p>
        </p:txBody>
      </p:sp>
      <p:sp>
        <p:nvSpPr>
          <p:cNvPr id="140294" name="Footer Placeholder 5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/>
              <a:t>Learn. Apply. Innovate. www.methodswork.com</a:t>
            </a:r>
          </a:p>
        </p:txBody>
      </p:sp>
      <p:sp>
        <p:nvSpPr>
          <p:cNvPr id="140295" name="Header Placeholder 6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/>
              <a:t>Handouts provided by Methods Work, LLC</a:t>
            </a:r>
          </a:p>
        </p:txBody>
      </p:sp>
    </p:spTree>
    <p:extLst>
      <p:ext uri="{BB962C8B-B14F-4D97-AF65-F5344CB8AC3E}">
        <p14:creationId xmlns:p14="http://schemas.microsoft.com/office/powerpoint/2010/main" val="35109648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57200" y="719138"/>
            <a:ext cx="6400800" cy="3600450"/>
          </a:xfrm>
          <a:ln/>
        </p:spPr>
      </p:sp>
      <p:sp>
        <p:nvSpPr>
          <p:cNvPr id="1402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40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9B284A76-C111-4DF3-B505-F94FD75B28CF}" type="slidenum">
              <a:rPr lang="en-US" altLang="en-US" sz="1300"/>
              <a:pPr eaLnBrk="1" hangingPunct="1"/>
              <a:t>30</a:t>
            </a:fld>
            <a:endParaRPr lang="en-US" altLang="en-US" sz="1300"/>
          </a:p>
        </p:txBody>
      </p:sp>
      <p:sp>
        <p:nvSpPr>
          <p:cNvPr id="140293" name="Date Placeholder 4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/>
              <a:t>SBM 4/11/2012</a:t>
            </a:r>
          </a:p>
        </p:txBody>
      </p:sp>
      <p:sp>
        <p:nvSpPr>
          <p:cNvPr id="140294" name="Footer Placeholder 5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/>
              <a:t>Learn. Apply. Innovate. www.methodswork.com</a:t>
            </a:r>
          </a:p>
        </p:txBody>
      </p:sp>
      <p:sp>
        <p:nvSpPr>
          <p:cNvPr id="140295" name="Header Placeholder 6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/>
              <a:t>Handouts provided by Methods Work, LLC</a:t>
            </a:r>
          </a:p>
        </p:txBody>
      </p:sp>
    </p:spTree>
    <p:extLst>
      <p:ext uri="{BB962C8B-B14F-4D97-AF65-F5344CB8AC3E}">
        <p14:creationId xmlns:p14="http://schemas.microsoft.com/office/powerpoint/2010/main" val="38673088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57200" y="719138"/>
            <a:ext cx="6400800" cy="3600450"/>
          </a:xfrm>
          <a:ln/>
        </p:spPr>
      </p:sp>
      <p:sp>
        <p:nvSpPr>
          <p:cNvPr id="1402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40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9B284A76-C111-4DF3-B505-F94FD75B28CF}" type="slidenum">
              <a:rPr lang="en-US" altLang="en-US" sz="1300"/>
              <a:pPr eaLnBrk="1" hangingPunct="1"/>
              <a:t>31</a:t>
            </a:fld>
            <a:endParaRPr lang="en-US" altLang="en-US" sz="1300"/>
          </a:p>
        </p:txBody>
      </p:sp>
      <p:sp>
        <p:nvSpPr>
          <p:cNvPr id="140293" name="Date Placeholder 4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/>
              <a:t>SBM 4/11/2012</a:t>
            </a:r>
          </a:p>
        </p:txBody>
      </p:sp>
      <p:sp>
        <p:nvSpPr>
          <p:cNvPr id="140294" name="Footer Placeholder 5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/>
              <a:t>Learn. Apply. Innovate. www.methodswork.com</a:t>
            </a:r>
          </a:p>
        </p:txBody>
      </p:sp>
      <p:sp>
        <p:nvSpPr>
          <p:cNvPr id="140295" name="Header Placeholder 6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/>
              <a:t>Handouts provided by Methods Work, LLC</a:t>
            </a:r>
          </a:p>
        </p:txBody>
      </p:sp>
    </p:spTree>
    <p:extLst>
      <p:ext uri="{BB962C8B-B14F-4D97-AF65-F5344CB8AC3E}">
        <p14:creationId xmlns:p14="http://schemas.microsoft.com/office/powerpoint/2010/main" val="2804886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49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/>
              <a:t>To watch a video of a presentation on which these slides are based, go to </a:t>
            </a:r>
            <a:r>
              <a:rPr lang="en-US" dirty="0"/>
              <a:t>https://youtu.be/c9Y3drFgIKk. The first hour of the video uses many of these same slides. </a:t>
            </a:r>
          </a:p>
          <a:p>
            <a:r>
              <a:rPr lang="en-US" altLang="en-US" dirty="0"/>
              <a:t>Learners should not attempt LTA before they are competent at LCA. A Teachers’ Corner is available for LCA at methodology.psu.edu/resources/</a:t>
            </a:r>
            <a:r>
              <a:rPr lang="en-US" altLang="en-US" dirty="0" err="1"/>
              <a:t>teacherscorner</a:t>
            </a:r>
            <a:r>
              <a:rPr lang="en-US" altLang="en-US" dirty="0"/>
              <a:t>/</a:t>
            </a:r>
          </a:p>
        </p:txBody>
      </p:sp>
      <p:sp>
        <p:nvSpPr>
          <p:cNvPr id="1249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56497DE3-83C0-40BA-8DE0-F33D2C0D2665}" type="slidenum">
              <a:rPr lang="en-US" altLang="en-US" sz="1300"/>
              <a:pPr eaLnBrk="1" hangingPunct="1"/>
              <a:t>2</a:t>
            </a:fld>
            <a:endParaRPr lang="en-US" altLang="en-US" sz="1300" dirty="0"/>
          </a:p>
        </p:txBody>
      </p:sp>
      <p:sp>
        <p:nvSpPr>
          <p:cNvPr id="124933" name="Date Placeholder 4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 dirty="0"/>
              <a:t>SBM 4/11/2012</a:t>
            </a:r>
          </a:p>
        </p:txBody>
      </p:sp>
      <p:sp>
        <p:nvSpPr>
          <p:cNvPr id="124934" name="Footer Placeholder 5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 dirty="0"/>
              <a:t>Learn. Apply. Innovate. www.methodswork.com</a:t>
            </a:r>
          </a:p>
        </p:txBody>
      </p:sp>
      <p:sp>
        <p:nvSpPr>
          <p:cNvPr id="124935" name="Header Placeholder 6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 dirty="0"/>
              <a:t>Handouts provided by Methods Work, LLC</a:t>
            </a:r>
          </a:p>
        </p:txBody>
      </p:sp>
    </p:spTree>
    <p:extLst>
      <p:ext uri="{BB962C8B-B14F-4D97-AF65-F5344CB8AC3E}">
        <p14:creationId xmlns:p14="http://schemas.microsoft.com/office/powerpoint/2010/main" val="16915835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57200" y="719138"/>
            <a:ext cx="6400800" cy="3600450"/>
          </a:xfrm>
          <a:ln/>
        </p:spPr>
      </p:sp>
      <p:sp>
        <p:nvSpPr>
          <p:cNvPr id="1402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40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9B284A76-C111-4DF3-B505-F94FD75B28CF}" type="slidenum">
              <a:rPr lang="en-US" altLang="en-US" sz="1300"/>
              <a:pPr eaLnBrk="1" hangingPunct="1"/>
              <a:t>32</a:t>
            </a:fld>
            <a:endParaRPr lang="en-US" altLang="en-US" sz="1300"/>
          </a:p>
        </p:txBody>
      </p:sp>
      <p:sp>
        <p:nvSpPr>
          <p:cNvPr id="140293" name="Date Placeholder 4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/>
              <a:t>SBM 4/11/2012</a:t>
            </a:r>
          </a:p>
        </p:txBody>
      </p:sp>
      <p:sp>
        <p:nvSpPr>
          <p:cNvPr id="140294" name="Footer Placeholder 5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/>
              <a:t>Learn. Apply. Innovate. www.methodswork.com</a:t>
            </a:r>
          </a:p>
        </p:txBody>
      </p:sp>
      <p:sp>
        <p:nvSpPr>
          <p:cNvPr id="140295" name="Header Placeholder 6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/>
              <a:t>Handouts provided by Methods Work, LLC</a:t>
            </a:r>
          </a:p>
        </p:txBody>
      </p:sp>
    </p:spTree>
    <p:extLst>
      <p:ext uri="{BB962C8B-B14F-4D97-AF65-F5344CB8AC3E}">
        <p14:creationId xmlns:p14="http://schemas.microsoft.com/office/powerpoint/2010/main" val="30790204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57200" y="719138"/>
            <a:ext cx="6400800" cy="3600450"/>
          </a:xfrm>
          <a:ln/>
        </p:spPr>
      </p:sp>
      <p:sp>
        <p:nvSpPr>
          <p:cNvPr id="1402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40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9B284A76-C111-4DF3-B505-F94FD75B28CF}" type="slidenum">
              <a:rPr lang="en-US" altLang="en-US" sz="1300"/>
              <a:pPr eaLnBrk="1" hangingPunct="1"/>
              <a:t>33</a:t>
            </a:fld>
            <a:endParaRPr lang="en-US" altLang="en-US" sz="1300"/>
          </a:p>
        </p:txBody>
      </p:sp>
      <p:sp>
        <p:nvSpPr>
          <p:cNvPr id="140293" name="Date Placeholder 4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/>
              <a:t>SBM 4/11/2012</a:t>
            </a:r>
          </a:p>
        </p:txBody>
      </p:sp>
      <p:sp>
        <p:nvSpPr>
          <p:cNvPr id="140294" name="Footer Placeholder 5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/>
              <a:t>Learn. Apply. Innovate. www.methodswork.com</a:t>
            </a:r>
          </a:p>
        </p:txBody>
      </p:sp>
      <p:sp>
        <p:nvSpPr>
          <p:cNvPr id="140295" name="Header Placeholder 6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/>
              <a:t>Handouts provided by Methods Work, LLC</a:t>
            </a:r>
          </a:p>
        </p:txBody>
      </p:sp>
    </p:spTree>
    <p:extLst>
      <p:ext uri="{BB962C8B-B14F-4D97-AF65-F5344CB8AC3E}">
        <p14:creationId xmlns:p14="http://schemas.microsoft.com/office/powerpoint/2010/main" val="9356215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Handouts provided by Methods Work, LLC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SBM 4/11/2012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Learn. Apply. Innovate. www.methodswork.com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B920D27-4954-4786-9408-CEEB7EFF2EC4}" type="slidenum">
              <a:rPr lang="en-US" altLang="en-US" smtClean="0"/>
              <a:pPr/>
              <a:t>34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09537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57200" y="719138"/>
            <a:ext cx="6400800" cy="3600450"/>
          </a:xfrm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6C7E1420-2D86-454C-B81D-8E9C08A87A31}" type="slidenum">
              <a:rPr lang="en-US" altLang="en-US" sz="1300"/>
              <a:pPr eaLnBrk="1" hangingPunct="1"/>
              <a:t>35</a:t>
            </a:fld>
            <a:endParaRPr lang="en-US" altLang="en-US" sz="1300"/>
          </a:p>
        </p:txBody>
      </p:sp>
      <p:sp>
        <p:nvSpPr>
          <p:cNvPr id="148485" name="Date Placeholder 4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/>
              <a:t>SBM 4/11/2012</a:t>
            </a:r>
          </a:p>
        </p:txBody>
      </p:sp>
      <p:sp>
        <p:nvSpPr>
          <p:cNvPr id="148486" name="Footer Placeholder 5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/>
              <a:t>Learn. Apply. Innovate. www.methodswork.com</a:t>
            </a:r>
          </a:p>
        </p:txBody>
      </p:sp>
      <p:sp>
        <p:nvSpPr>
          <p:cNvPr id="148487" name="Header Placeholder 6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/>
              <a:t>Handouts provided by Methods Work, LLC</a:t>
            </a:r>
          </a:p>
        </p:txBody>
      </p:sp>
    </p:spTree>
    <p:extLst>
      <p:ext uri="{BB962C8B-B14F-4D97-AF65-F5344CB8AC3E}">
        <p14:creationId xmlns:p14="http://schemas.microsoft.com/office/powerpoint/2010/main" val="5497107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57200" y="719138"/>
            <a:ext cx="6400800" cy="3600450"/>
          </a:xfrm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6C7E1420-2D86-454C-B81D-8E9C08A87A31}" type="slidenum">
              <a:rPr lang="en-US" altLang="en-US" sz="1300"/>
              <a:pPr eaLnBrk="1" hangingPunct="1"/>
              <a:t>36</a:t>
            </a:fld>
            <a:endParaRPr lang="en-US" altLang="en-US" sz="1300"/>
          </a:p>
        </p:txBody>
      </p:sp>
      <p:sp>
        <p:nvSpPr>
          <p:cNvPr id="148485" name="Date Placeholder 4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/>
              <a:t>SBM 4/11/2012</a:t>
            </a:r>
          </a:p>
        </p:txBody>
      </p:sp>
      <p:sp>
        <p:nvSpPr>
          <p:cNvPr id="148486" name="Footer Placeholder 5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/>
              <a:t>Learn. Apply. Innovate. www.methodswork.com</a:t>
            </a:r>
          </a:p>
        </p:txBody>
      </p:sp>
      <p:sp>
        <p:nvSpPr>
          <p:cNvPr id="148487" name="Header Placeholder 6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/>
              <a:t>Handouts provided by Methods Work, LLC</a:t>
            </a:r>
          </a:p>
        </p:txBody>
      </p:sp>
    </p:spTree>
    <p:extLst>
      <p:ext uri="{BB962C8B-B14F-4D97-AF65-F5344CB8AC3E}">
        <p14:creationId xmlns:p14="http://schemas.microsoft.com/office/powerpoint/2010/main" val="251680163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57200" y="719138"/>
            <a:ext cx="6400800" cy="3600450"/>
          </a:xfrm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6C7E1420-2D86-454C-B81D-8E9C08A87A31}" type="slidenum">
              <a:rPr lang="en-US" altLang="en-US" sz="1300"/>
              <a:pPr eaLnBrk="1" hangingPunct="1"/>
              <a:t>37</a:t>
            </a:fld>
            <a:endParaRPr lang="en-US" altLang="en-US" sz="1300"/>
          </a:p>
        </p:txBody>
      </p:sp>
      <p:sp>
        <p:nvSpPr>
          <p:cNvPr id="148485" name="Date Placeholder 4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/>
              <a:t>SBM 4/11/2012</a:t>
            </a:r>
          </a:p>
        </p:txBody>
      </p:sp>
      <p:sp>
        <p:nvSpPr>
          <p:cNvPr id="148486" name="Footer Placeholder 5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/>
              <a:t>Learn. Apply. Innovate. www.methodswork.com</a:t>
            </a:r>
          </a:p>
        </p:txBody>
      </p:sp>
      <p:sp>
        <p:nvSpPr>
          <p:cNvPr id="148487" name="Header Placeholder 6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/>
              <a:t>Handouts provided by Methods Work, LLC</a:t>
            </a:r>
          </a:p>
        </p:txBody>
      </p:sp>
    </p:spTree>
    <p:extLst>
      <p:ext uri="{BB962C8B-B14F-4D97-AF65-F5344CB8AC3E}">
        <p14:creationId xmlns:p14="http://schemas.microsoft.com/office/powerpoint/2010/main" val="241856780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57200" y="719138"/>
            <a:ext cx="6400800" cy="3600450"/>
          </a:xfrm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6C7E1420-2D86-454C-B81D-8E9C08A87A31}" type="slidenum">
              <a:rPr lang="en-US" altLang="en-US" sz="1300"/>
              <a:pPr eaLnBrk="1" hangingPunct="1"/>
              <a:t>38</a:t>
            </a:fld>
            <a:endParaRPr lang="en-US" altLang="en-US" sz="1300"/>
          </a:p>
        </p:txBody>
      </p:sp>
      <p:sp>
        <p:nvSpPr>
          <p:cNvPr id="148485" name="Date Placeholder 4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/>
              <a:t>SBM 4/11/2012</a:t>
            </a:r>
          </a:p>
        </p:txBody>
      </p:sp>
      <p:sp>
        <p:nvSpPr>
          <p:cNvPr id="148486" name="Footer Placeholder 5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/>
              <a:t>Learn. Apply. Innovate. www.methodswork.com</a:t>
            </a:r>
          </a:p>
        </p:txBody>
      </p:sp>
      <p:sp>
        <p:nvSpPr>
          <p:cNvPr id="148487" name="Header Placeholder 6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/>
              <a:t>Handouts provided by Methods Work, LLC</a:t>
            </a:r>
          </a:p>
        </p:txBody>
      </p:sp>
    </p:spTree>
    <p:extLst>
      <p:ext uri="{BB962C8B-B14F-4D97-AF65-F5344CB8AC3E}">
        <p14:creationId xmlns:p14="http://schemas.microsoft.com/office/powerpoint/2010/main" val="6277919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Handouts provided by Methods Work, LLC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SBM 4/11/2012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Learn. Apply. Innovate. www.methodswork.com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B920D27-4954-4786-9408-CEEB7EFF2EC4}" type="slidenum">
              <a:rPr lang="en-US" altLang="en-US" smtClean="0"/>
              <a:pPr/>
              <a:t>41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92368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49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1249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56497DE3-83C0-40BA-8DE0-F33D2C0D2665}" type="slidenum">
              <a:rPr lang="en-US" altLang="en-US" sz="1300"/>
              <a:pPr eaLnBrk="1" hangingPunct="1"/>
              <a:t>3</a:t>
            </a:fld>
            <a:endParaRPr lang="en-US" altLang="en-US" sz="1300" dirty="0"/>
          </a:p>
        </p:txBody>
      </p:sp>
      <p:sp>
        <p:nvSpPr>
          <p:cNvPr id="124933" name="Date Placeholder 4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 dirty="0"/>
              <a:t>SBM 4/11/2012</a:t>
            </a:r>
          </a:p>
        </p:txBody>
      </p:sp>
      <p:sp>
        <p:nvSpPr>
          <p:cNvPr id="124934" name="Footer Placeholder 5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 dirty="0"/>
              <a:t>Learn. Apply. Innovate. www.methodswork.com</a:t>
            </a:r>
          </a:p>
        </p:txBody>
      </p:sp>
      <p:sp>
        <p:nvSpPr>
          <p:cNvPr id="124935" name="Header Placeholder 6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 dirty="0"/>
              <a:t>Handouts provided by Methods Work, LLC</a:t>
            </a:r>
          </a:p>
        </p:txBody>
      </p:sp>
    </p:spTree>
    <p:extLst>
      <p:ext uri="{BB962C8B-B14F-4D97-AF65-F5344CB8AC3E}">
        <p14:creationId xmlns:p14="http://schemas.microsoft.com/office/powerpoint/2010/main" val="16915835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Handouts provided by Methods Work, LLC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SBM 4/11/2012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Learn. Apply. Innovate. www.methodswork.com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B920D27-4954-4786-9408-CEEB7EFF2EC4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90923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69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1269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50604011-1CBD-4207-A700-07CE3DED3DF2}" type="slidenum">
              <a:rPr lang="en-US" altLang="en-US" sz="1300"/>
              <a:pPr eaLnBrk="1" hangingPunct="1"/>
              <a:t>5</a:t>
            </a:fld>
            <a:endParaRPr lang="en-US" altLang="en-US" sz="1300" dirty="0"/>
          </a:p>
        </p:txBody>
      </p:sp>
      <p:sp>
        <p:nvSpPr>
          <p:cNvPr id="126981" name="Date Placeholder 4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 dirty="0"/>
              <a:t>SBM 4/11/2012</a:t>
            </a:r>
          </a:p>
        </p:txBody>
      </p:sp>
      <p:sp>
        <p:nvSpPr>
          <p:cNvPr id="126982" name="Footer Placeholder 5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 dirty="0"/>
              <a:t>Learn. Apply. Innovate. www.methodswork.com</a:t>
            </a:r>
          </a:p>
        </p:txBody>
      </p:sp>
      <p:sp>
        <p:nvSpPr>
          <p:cNvPr id="126983" name="Header Placeholder 6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 dirty="0"/>
              <a:t>Handouts provided by Methods Work, LLC</a:t>
            </a:r>
          </a:p>
        </p:txBody>
      </p:sp>
    </p:spTree>
    <p:extLst>
      <p:ext uri="{BB962C8B-B14F-4D97-AF65-F5344CB8AC3E}">
        <p14:creationId xmlns:p14="http://schemas.microsoft.com/office/powerpoint/2010/main" val="4118980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Handouts provided by Methods Work, LLC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SBM 4/11/2012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Learn. Apply. Innovate. www.methodswork.com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B920D27-4954-4786-9408-CEEB7EFF2EC4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29408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/>
              <a:t>Arrows point </a:t>
            </a:r>
            <a:r>
              <a:rPr lang="en-US" altLang="en-US" i="1" dirty="0"/>
              <a:t>from</a:t>
            </a:r>
            <a:r>
              <a:rPr lang="en-US" altLang="en-US" dirty="0"/>
              <a:t> the latent variable </a:t>
            </a:r>
            <a:r>
              <a:rPr lang="en-US" altLang="en-US" i="1" dirty="0"/>
              <a:t>to</a:t>
            </a:r>
            <a:r>
              <a:rPr lang="en-US" altLang="en-US" dirty="0"/>
              <a:t> the observed indicators. This is because the behaviors that are observed </a:t>
            </a:r>
            <a:r>
              <a:rPr lang="en-US" altLang="en-US" i="1" dirty="0"/>
              <a:t>are reflections of</a:t>
            </a:r>
            <a:r>
              <a:rPr lang="en-US" altLang="en-US" dirty="0"/>
              <a:t> a person’s status on the latent variable.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Handouts provided by Methods Work, LLC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SBM 4/11/2012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Learn. Apply. Innovate. www.methodswork.com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920D27-4954-4786-9408-CEEB7EFF2EC4}" type="slidenum">
              <a:rPr lang="en-US" altLang="en-US" smtClean="0"/>
              <a:pPr/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62368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Handouts provided by Methods Work, LLC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SBM 4/11/2012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Learn. Apply. Innovate. www.methodswork.com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920D27-4954-4786-9408-CEEB7EFF2EC4}" type="slidenum">
              <a:rPr lang="en-US" altLang="en-US" smtClean="0"/>
              <a:pPr/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2871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 that model selection was used to select the 5-class model. </a:t>
            </a:r>
          </a:p>
          <a:p>
            <a:r>
              <a:rPr lang="en-US" dirty="0"/>
              <a:t>The latent construct of “sexual risk” is measured indirectly through the manifest indicator variables that are listed in the left-hand column. </a:t>
            </a:r>
            <a:br>
              <a:rPr lang="en-US" dirty="0"/>
            </a:br>
            <a:r>
              <a:rPr lang="en-US" dirty="0"/>
              <a:t>Each successive column is a different latent status or group of respondents. </a:t>
            </a:r>
          </a:p>
          <a:p>
            <a:r>
              <a:rPr lang="en-US" dirty="0"/>
              <a:t>The status-specific responses to each item are listed. 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Handouts provided by Methods Work, LLC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SBM 4/11/2012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Learn. Apply. Innovate. www.methodswork.com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920D27-4954-4786-9408-CEEB7EFF2EC4}" type="slidenum">
              <a:rPr lang="en-US" altLang="en-US" smtClean="0"/>
              <a:pPr/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0181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1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5400" b="1" cap="all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1" y="3869636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1650">
                <a:solidFill>
                  <a:srgbClr val="FFFFFF"/>
                </a:solidFill>
              </a:defRPr>
            </a:lvl1pPr>
            <a:lvl2pPr marL="342900" indent="0" algn="ctr">
              <a:buNone/>
              <a:defRPr sz="1650"/>
            </a:lvl2pPr>
            <a:lvl3pPr marL="685800" indent="0" algn="ctr">
              <a:buNone/>
              <a:defRPr sz="165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EB1FCA8-A9C9-4588-9CC3-7C731EB9B16E}" type="datetimeFigureOut">
              <a:rPr lang="en-US" smtClean="0"/>
              <a:t>4/6/2020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D6D3956-E3D4-46B7-B4CF-CF5CD208221D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1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172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1FCA8-A9C9-4588-9CC3-7C731EB9B16E}" type="datetimeFigureOut">
              <a:rPr lang="en-US" smtClean="0"/>
              <a:t>4/6/2020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D3956-E3D4-46B7-B4CF-CF5CD2082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4414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3241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1" y="762000"/>
            <a:ext cx="7429500" cy="54102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1FCA8-A9C9-4588-9CC3-7C731EB9B16E}" type="datetimeFigureOut">
              <a:rPr lang="en-US" smtClean="0"/>
              <a:t>4/6/2020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D3956-E3D4-46B7-B4CF-CF5CD2082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8401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Header w/ Bottom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92912" y="2707006"/>
            <a:ext cx="10363200" cy="1362075"/>
          </a:xfrm>
        </p:spPr>
        <p:txBody>
          <a:bodyPr lIns="0" tIns="0" rIns="0" bIns="0"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>
          <a:xfrm>
            <a:off x="717296" y="1206819"/>
            <a:ext cx="10363200" cy="1500187"/>
          </a:xfrm>
        </p:spPr>
        <p:txBody>
          <a:bodyPr lIns="0" tIns="0" rIns="0" bIns="0"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9877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Header w/ Top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92912" y="2707006"/>
            <a:ext cx="10363200" cy="1362075"/>
          </a:xfrm>
        </p:spPr>
        <p:txBody>
          <a:bodyPr lIns="0" tIns="0" rIns="0" bIns="0"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>
          <a:xfrm>
            <a:off x="717296" y="1206819"/>
            <a:ext cx="10363200" cy="1500187"/>
          </a:xfrm>
        </p:spPr>
        <p:txBody>
          <a:bodyPr lIns="0" tIns="0" rIns="0" bIns="0"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72807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1FCA8-A9C9-4588-9CC3-7C731EB9B16E}" type="datetimeFigureOut">
              <a:rPr lang="en-US" smtClean="0"/>
              <a:t>4/6/2020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D3956-E3D4-46B7-B4CF-CF5CD2082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955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5400" b="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165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1FCA8-A9C9-4588-9CC3-7C731EB9B16E}" type="datetimeFigureOut">
              <a:rPr lang="en-US" smtClean="0"/>
              <a:t>4/6/2020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D3956-E3D4-46B7-B4CF-CF5CD208221D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1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4831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1FCA8-A9C9-4588-9CC3-7C731EB9B16E}" type="datetimeFigureOut">
              <a:rPr lang="en-US" smtClean="0"/>
              <a:t>4/6/2020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D3956-E3D4-46B7-B4CF-CF5CD2082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2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1FCA8-A9C9-4588-9CC3-7C731EB9B16E}" type="datetimeFigureOut">
              <a:rPr lang="en-US" smtClean="0"/>
              <a:t>4/6/2020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D3956-E3D4-46B7-B4CF-CF5CD2082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108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1FCA8-A9C9-4588-9CC3-7C731EB9B16E}" type="datetimeFigureOut">
              <a:rPr lang="en-US" smtClean="0"/>
              <a:t>4/6/2020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D3956-E3D4-46B7-B4CF-CF5CD2082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758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1FCA8-A9C9-4588-9CC3-7C731EB9B16E}" type="datetimeFigureOut">
              <a:rPr lang="en-US" smtClean="0"/>
              <a:t>4/6/2020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D3956-E3D4-46B7-B4CF-CF5CD2082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775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75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1FCA8-A9C9-4588-9CC3-7C731EB9B16E}" type="datetimeFigureOut">
              <a:rPr lang="en-US" smtClean="0"/>
              <a:t>4/6/2020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D3956-E3D4-46B7-B4CF-CF5CD2082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176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1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75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1FCA8-A9C9-4588-9CC3-7C731EB9B16E}" type="datetimeFigureOut">
              <a:rPr lang="en-US" smtClean="0"/>
              <a:t>4/6/2020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D3956-E3D4-46B7-B4CF-CF5CD2082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655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1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2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30"/>
            <a:ext cx="2329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accent1"/>
                </a:solidFill>
              </a:defRPr>
            </a:lvl1pPr>
          </a:lstStyle>
          <a:p>
            <a:fld id="{3EB1FCA8-A9C9-4588-9CC3-7C731EB9B16E}" type="datetimeFigureOut">
              <a:rPr lang="en-US" smtClean="0"/>
              <a:t>4/6/2020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9" y="6223830"/>
            <a:ext cx="47177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2" y="6223830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D6D3956-E3D4-46B7-B4CF-CF5CD2082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873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28" r:id="rId1"/>
    <p:sldLayoutId id="2147484329" r:id="rId2"/>
    <p:sldLayoutId id="2147484330" r:id="rId3"/>
    <p:sldLayoutId id="2147484331" r:id="rId4"/>
    <p:sldLayoutId id="2147484332" r:id="rId5"/>
    <p:sldLayoutId id="2147484333" r:id="rId6"/>
    <p:sldLayoutId id="2147484334" r:id="rId7"/>
    <p:sldLayoutId id="2147484335" r:id="rId8"/>
    <p:sldLayoutId id="2147484336" r:id="rId9"/>
    <p:sldLayoutId id="2147484337" r:id="rId10"/>
    <p:sldLayoutId id="2147484338" r:id="rId11"/>
    <p:sldLayoutId id="2147484323" r:id="rId12"/>
    <p:sldLayoutId id="2147484324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37160" algn="l" defTabSz="685800" rtl="0" eaLnBrk="1" latinLnBrk="0" hangingPunct="1">
        <a:lnSpc>
          <a:spcPct val="90000"/>
        </a:lnSpc>
        <a:spcBef>
          <a:spcPts val="1050"/>
        </a:spcBef>
        <a:buClr>
          <a:schemeClr val="accent1"/>
        </a:buClr>
        <a:buSzPct val="80000"/>
        <a:buFont typeface="Corbel" pitchFamily="34" charset="0"/>
        <a:buChar char="•"/>
        <a:defRPr sz="165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4290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5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54864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350" kern="1200">
          <a:solidFill>
            <a:schemeClr val="accent1"/>
          </a:solidFill>
          <a:latin typeface="+mn-lt"/>
          <a:ea typeface="+mn-ea"/>
          <a:cs typeface="+mn-cs"/>
        </a:defRPr>
      </a:lvl3pPr>
      <a:lvl4pPr marL="75438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96012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2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2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2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4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2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65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2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8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2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4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5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6.bin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8.wmf"/><Relationship Id="rId4" Type="http://schemas.openxmlformats.org/officeDocument/2006/relationships/oleObject" Target="../embeddings/oleObject7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9.bin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1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11.wmf"/><Relationship Id="rId4" Type="http://schemas.openxmlformats.org/officeDocument/2006/relationships/oleObject" Target="../embeddings/oleObject10.bin"/><Relationship Id="rId9" Type="http://schemas.openxmlformats.org/officeDocument/2006/relationships/image" Target="../media/image13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4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6000" dirty="0"/>
              <a:t>Introduction  to </a:t>
            </a:r>
            <a:br>
              <a:rPr lang="en-US" sz="6000" dirty="0"/>
            </a:br>
            <a:r>
              <a:rPr lang="en-US" sz="6000" dirty="0"/>
              <a:t>Latent  Transition Analysis  (LTA) </a:t>
            </a:r>
            <a:endParaRPr lang="en-US" sz="6000" dirty="0">
              <a:solidFill>
                <a:schemeClr val="accent5"/>
              </a:solidFill>
            </a:endParaRP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710165" y="3962400"/>
            <a:ext cx="8767860" cy="1234222"/>
          </a:xfrm>
        </p:spPr>
        <p:txBody>
          <a:bodyPr>
            <a:normAutofit/>
          </a:bodyPr>
          <a:lstStyle/>
          <a:p>
            <a:pPr algn="ctr"/>
            <a:r>
              <a:rPr lang="en-US" sz="2200" dirty="0"/>
              <a:t>Slides courtesy of the Methodology Center at Penn State</a:t>
            </a:r>
          </a:p>
          <a:p>
            <a:pPr algn="ctr"/>
            <a:r>
              <a:rPr lang="en-US" sz="2200" dirty="0"/>
              <a:t>methodology.psu.edu </a:t>
            </a:r>
          </a:p>
        </p:txBody>
      </p:sp>
    </p:spTree>
    <p:extLst>
      <p:ext uri="{BB962C8B-B14F-4D97-AF65-F5344CB8AC3E}">
        <p14:creationId xmlns:p14="http://schemas.microsoft.com/office/powerpoint/2010/main" val="39539860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Sexual risk behavior over time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2" y="1752600"/>
            <a:ext cx="9872871" cy="4343400"/>
          </a:xfrm>
        </p:spPr>
        <p:txBody>
          <a:bodyPr>
            <a:normAutofit/>
          </a:bodyPr>
          <a:lstStyle/>
          <a:p>
            <a:r>
              <a:rPr lang="en-US" sz="2400" dirty="0"/>
              <a:t>Goal: to model change over time in dating and sexual risk behavior among adolescents and young adults</a:t>
            </a:r>
          </a:p>
          <a:p>
            <a:endParaRPr lang="en-US" sz="2400" dirty="0"/>
          </a:p>
          <a:p>
            <a:r>
              <a:rPr lang="en-US" sz="2400" dirty="0"/>
              <a:t>From Lanza and Collins (2008) </a:t>
            </a:r>
            <a:br>
              <a:rPr lang="en-US" sz="2400" dirty="0"/>
            </a:br>
            <a:r>
              <a:rPr lang="en-US" sz="2400" dirty="0"/>
              <a:t>in </a:t>
            </a:r>
            <a:r>
              <a:rPr lang="en-US" sz="2400" i="1" dirty="0"/>
              <a:t>Developmental Psychology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C99CC2EE-D0E0-4CDC-B0BA-C8C05DA924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5942165"/>
              </p:ext>
            </p:extLst>
          </p:nvPr>
        </p:nvGraphicFramePr>
        <p:xfrm>
          <a:off x="6121400" y="2895600"/>
          <a:ext cx="4286250" cy="285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284" r:id="rId3" imgW="1828800" imgH="1218960" progId="">
                  <p:embed/>
                </p:oleObj>
              </mc:Choice>
              <mc:Fallback>
                <p:oleObj r:id="rId3" imgW="1828800" imgH="121896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21400" y="2895600"/>
                        <a:ext cx="4286250" cy="285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831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 will use LTA to…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752600"/>
            <a:ext cx="8930640" cy="5029200"/>
          </a:xfrm>
        </p:spPr>
        <p:txBody>
          <a:bodyPr>
            <a:noAutofit/>
          </a:bodyPr>
          <a:lstStyle/>
          <a:p>
            <a:r>
              <a:rPr lang="en-US" sz="2400" dirty="0"/>
              <a:t>Fit a developmental model of dating and sexual risk behavior across 3 times</a:t>
            </a:r>
          </a:p>
          <a:p>
            <a:endParaRPr lang="en-US" sz="2400" dirty="0"/>
          </a:p>
          <a:p>
            <a:r>
              <a:rPr lang="en-US" sz="2400" dirty="0"/>
              <a:t>Examine…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Latent structure of dating and sexual risk behavior</a:t>
            </a:r>
          </a:p>
          <a:p>
            <a:pPr lvl="2"/>
            <a:r>
              <a:rPr lang="en-US" sz="2000" dirty="0"/>
              <a:t>How many latent statuses?</a:t>
            </a:r>
          </a:p>
          <a:p>
            <a:pPr lvl="2"/>
            <a:r>
              <a:rPr lang="en-US" sz="2000" dirty="0"/>
              <a:t>What are their interpretations?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 err="1"/>
              <a:t>Prevalences</a:t>
            </a:r>
            <a:r>
              <a:rPr lang="en-US" sz="2400" dirty="0"/>
              <a:t> of latent statuses at each time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Transition probabilities (Time 1 to Time 2, Time 2 to Time 3)</a:t>
            </a:r>
          </a:p>
        </p:txBody>
      </p:sp>
    </p:spTree>
    <p:extLst>
      <p:ext uri="{BB962C8B-B14F-4D97-AF65-F5344CB8AC3E}">
        <p14:creationId xmlns:p14="http://schemas.microsoft.com/office/powerpoint/2010/main" val="2541155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Participants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National Longitudinal Survey of Youth 1997</a:t>
            </a:r>
            <a:br>
              <a:rPr lang="en-US" sz="2400" dirty="0"/>
            </a:br>
            <a:r>
              <a:rPr lang="en-US" sz="2400" dirty="0"/>
              <a:t>(NLSY97)</a:t>
            </a:r>
          </a:p>
          <a:p>
            <a:endParaRPr lang="en-US" sz="2400" dirty="0"/>
          </a:p>
          <a:p>
            <a:r>
              <a:rPr lang="en-US" sz="2400" dirty="0"/>
              <a:t>Our sample…</a:t>
            </a:r>
          </a:p>
          <a:p>
            <a:pPr lvl="1"/>
            <a:r>
              <a:rPr lang="en-US" sz="2400" dirty="0"/>
              <a:t>US high school students aged 17 or 18 at Time 1</a:t>
            </a:r>
          </a:p>
          <a:p>
            <a:pPr lvl="1"/>
            <a:r>
              <a:rPr lang="en-US" sz="2400" i="1" dirty="0"/>
              <a:t>N</a:t>
            </a:r>
            <a:r>
              <a:rPr lang="en-US" sz="2400" dirty="0"/>
              <a:t> = 2937 (49% female)</a:t>
            </a:r>
          </a:p>
          <a:p>
            <a:pPr lvl="1"/>
            <a:r>
              <a:rPr lang="en-US" sz="2400" dirty="0"/>
              <a:t>Assessed in 1998, 1999, 2000</a:t>
            </a:r>
          </a:p>
          <a:p>
            <a:pPr lvl="1"/>
            <a:r>
              <a:rPr lang="en-US" sz="2400" dirty="0"/>
              <a:t>Married participants not included</a:t>
            </a:r>
          </a:p>
        </p:txBody>
      </p:sp>
    </p:spTree>
    <p:extLst>
      <p:ext uri="{BB962C8B-B14F-4D97-AF65-F5344CB8AC3E}">
        <p14:creationId xmlns:p14="http://schemas.microsoft.com/office/powerpoint/2010/main" val="3345264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2" y="764373"/>
            <a:ext cx="8930638" cy="1293028"/>
          </a:xfrm>
        </p:spPr>
        <p:txBody>
          <a:bodyPr/>
          <a:lstStyle/>
          <a:p>
            <a:r>
              <a:rPr lang="en-US" dirty="0"/>
              <a:t>Indicators of behavior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b="1" dirty="0">
                <a:solidFill>
                  <a:schemeClr val="tx1"/>
                </a:solidFill>
              </a:rPr>
              <a:t>DATING PARTNERS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000" dirty="0"/>
              <a:t>number of dating partners in the past year</a:t>
            </a:r>
          </a:p>
          <a:p>
            <a:pPr lvl="1"/>
            <a:r>
              <a:rPr lang="en-US" sz="2000" dirty="0"/>
              <a:t>1=zero, 2=one, 3=two or more</a:t>
            </a:r>
          </a:p>
          <a:p>
            <a:r>
              <a:rPr lang="en-US" sz="2400" b="1" dirty="0">
                <a:solidFill>
                  <a:schemeClr val="tx1"/>
                </a:solidFill>
              </a:rPr>
              <a:t>PAST-YEAR SEX</a:t>
            </a:r>
          </a:p>
          <a:p>
            <a:pPr lvl="1"/>
            <a:r>
              <a:rPr lang="en-US" sz="2000" dirty="0"/>
              <a:t>1=no, 2=yes</a:t>
            </a:r>
          </a:p>
          <a:p>
            <a:r>
              <a:rPr lang="en-US" sz="2400" b="1" dirty="0">
                <a:solidFill>
                  <a:schemeClr val="tx1"/>
                </a:solidFill>
              </a:rPr>
              <a:t>SEXUAL PARTNERS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000" dirty="0"/>
              <a:t>number of sexual partners in the past year</a:t>
            </a:r>
          </a:p>
          <a:p>
            <a:pPr lvl="1"/>
            <a:r>
              <a:rPr lang="en-US" sz="2000" dirty="0"/>
              <a:t>1=zero, 2=one, 3=two or more</a:t>
            </a:r>
          </a:p>
          <a:p>
            <a:r>
              <a:rPr lang="en-US" sz="2400" b="1" dirty="0">
                <a:solidFill>
                  <a:schemeClr val="tx1"/>
                </a:solidFill>
              </a:rPr>
              <a:t>EXPOSED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000" dirty="0"/>
              <a:t>at least one instance of intercourse without use of a condom (i.e., exposure to STI’s) in the past year</a:t>
            </a:r>
          </a:p>
          <a:p>
            <a:pPr lvl="1"/>
            <a:r>
              <a:rPr lang="en-US" sz="2000" dirty="0"/>
              <a:t>1=no, 2=yes</a:t>
            </a:r>
          </a:p>
        </p:txBody>
      </p:sp>
    </p:spTree>
    <p:extLst>
      <p:ext uri="{BB962C8B-B14F-4D97-AF65-F5344CB8AC3E}">
        <p14:creationId xmlns:p14="http://schemas.microsoft.com/office/powerpoint/2010/main" val="417517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057401" y="1450657"/>
            <a:ext cx="8163791" cy="5002109"/>
            <a:chOff x="484909" y="1570099"/>
            <a:chExt cx="8163791" cy="5002109"/>
          </a:xfrm>
        </p:grpSpPr>
        <p:grpSp>
          <p:nvGrpSpPr>
            <p:cNvPr id="6" name="Group 5"/>
            <p:cNvGrpSpPr/>
            <p:nvPr/>
          </p:nvGrpSpPr>
          <p:grpSpPr>
            <a:xfrm>
              <a:off x="484909" y="1601787"/>
              <a:ext cx="3467100" cy="4970421"/>
              <a:chOff x="1018309" y="1601787"/>
              <a:chExt cx="3467100" cy="4970421"/>
            </a:xfrm>
          </p:grpSpPr>
          <p:sp>
            <p:nvSpPr>
              <p:cNvPr id="22" name="Rectangle 21"/>
              <p:cNvSpPr/>
              <p:nvPr/>
            </p:nvSpPr>
            <p:spPr>
              <a:xfrm>
                <a:off x="2961409" y="5168920"/>
                <a:ext cx="1524000" cy="13716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r>
                  <a:rPr lang="en-US" sz="1800" dirty="0">
                    <a:solidFill>
                      <a:schemeClr val="tx1"/>
                    </a:solidFill>
                  </a:rPr>
                  <a:t>Exposed to STIs</a:t>
                </a:r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1666009" y="1601787"/>
                <a:ext cx="1981200" cy="182880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r>
                  <a:rPr lang="en-US" sz="1800" dirty="0">
                    <a:solidFill>
                      <a:schemeClr val="tx1"/>
                    </a:solidFill>
                    <a:latin typeface="+mj-lt"/>
                  </a:rPr>
                  <a:t>Sexual Risk Behavior</a:t>
                </a:r>
              </a:p>
              <a:p>
                <a:pPr algn="ctr" defTabSz="457200">
                  <a:defRPr/>
                </a:pPr>
                <a:r>
                  <a:rPr lang="en-US" sz="1800" dirty="0">
                    <a:solidFill>
                      <a:schemeClr val="tx1"/>
                    </a:solidFill>
                    <a:latin typeface="+mj-lt"/>
                  </a:rPr>
                  <a:t>Classes at</a:t>
                </a:r>
                <a:br>
                  <a:rPr lang="en-US" sz="1800" dirty="0">
                    <a:solidFill>
                      <a:schemeClr val="tx1"/>
                    </a:solidFill>
                    <a:latin typeface="+mj-lt"/>
                  </a:rPr>
                </a:br>
                <a:r>
                  <a:rPr lang="en-US" sz="1800" dirty="0">
                    <a:solidFill>
                      <a:schemeClr val="tx1"/>
                    </a:solidFill>
                    <a:latin typeface="+mj-lt"/>
                  </a:rPr>
                  <a:t>Time 1</a:t>
                </a:r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1018309" y="5200608"/>
                <a:ext cx="1524000" cy="13716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r>
                  <a:rPr lang="en-US" sz="1800" dirty="0">
                    <a:solidFill>
                      <a:schemeClr val="tx1"/>
                    </a:solidFill>
                  </a:rPr>
                  <a:t># Dating partners</a:t>
                </a:r>
              </a:p>
            </p:txBody>
          </p:sp>
          <p:cxnSp>
            <p:nvCxnSpPr>
              <p:cNvPr id="24" name="Straight Arrow Connector 23"/>
              <p:cNvCxnSpPr>
                <a:stCxn id="11" idx="4"/>
                <a:endCxn id="12" idx="0"/>
              </p:cNvCxnSpPr>
              <p:nvPr/>
            </p:nvCxnSpPr>
            <p:spPr>
              <a:xfrm flipH="1">
                <a:off x="1780309" y="3430587"/>
                <a:ext cx="876300" cy="1770021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Arrow Connector 24"/>
              <p:cNvCxnSpPr>
                <a:stCxn id="11" idx="4"/>
                <a:endCxn id="22" idx="0"/>
              </p:cNvCxnSpPr>
              <p:nvPr/>
            </p:nvCxnSpPr>
            <p:spPr>
              <a:xfrm>
                <a:off x="2656609" y="3430587"/>
                <a:ext cx="1066800" cy="1738333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TextBox 25"/>
              <p:cNvSpPr txBox="1"/>
              <p:nvPr/>
            </p:nvSpPr>
            <p:spPr>
              <a:xfrm>
                <a:off x="2562595" y="5638800"/>
                <a:ext cx="398813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457200">
                  <a:defRPr/>
                </a:pPr>
                <a:r>
                  <a:rPr lang="en-US" dirty="0">
                    <a:solidFill>
                      <a:prstClr val="black"/>
                    </a:solidFill>
                    <a:latin typeface="+mj-lt"/>
                  </a:rPr>
                  <a:t>… </a:t>
                </a: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5181600" y="1570099"/>
              <a:ext cx="3467100" cy="4970421"/>
              <a:chOff x="1018309" y="1601787"/>
              <a:chExt cx="3467100" cy="4970421"/>
            </a:xfrm>
          </p:grpSpPr>
          <p:sp>
            <p:nvSpPr>
              <p:cNvPr id="28" name="Rectangle 27"/>
              <p:cNvSpPr/>
              <p:nvPr/>
            </p:nvSpPr>
            <p:spPr>
              <a:xfrm>
                <a:off x="2961409" y="5168920"/>
                <a:ext cx="1524000" cy="13716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r>
                  <a:rPr lang="en-US" sz="1800" dirty="0">
                    <a:solidFill>
                      <a:schemeClr val="tx1"/>
                    </a:solidFill>
                  </a:rPr>
                  <a:t>Exposed to STIs</a:t>
                </a:r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1666009" y="1601787"/>
                <a:ext cx="1981200" cy="182880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r>
                  <a:rPr lang="en-US" sz="1800" dirty="0">
                    <a:solidFill>
                      <a:schemeClr val="tx1"/>
                    </a:solidFill>
                  </a:rPr>
                  <a:t>Sexual Risk Behavior</a:t>
                </a:r>
              </a:p>
              <a:p>
                <a:pPr algn="ctr" defTabSz="457200">
                  <a:defRPr/>
                </a:pPr>
                <a:r>
                  <a:rPr lang="en-US" sz="1800" dirty="0">
                    <a:solidFill>
                      <a:schemeClr val="tx1"/>
                    </a:solidFill>
                  </a:rPr>
                  <a:t>Classes </a:t>
                </a:r>
                <a:r>
                  <a:rPr lang="en-US" sz="1800" dirty="0">
                    <a:solidFill>
                      <a:schemeClr val="tx1"/>
                    </a:solidFill>
                    <a:latin typeface="+mj-lt"/>
                  </a:rPr>
                  <a:t>at</a:t>
                </a:r>
                <a:br>
                  <a:rPr lang="en-US" sz="1800" dirty="0">
                    <a:solidFill>
                      <a:schemeClr val="tx1"/>
                    </a:solidFill>
                    <a:latin typeface="+mj-lt"/>
                  </a:rPr>
                </a:br>
                <a:r>
                  <a:rPr lang="en-US" sz="1800" dirty="0">
                    <a:solidFill>
                      <a:schemeClr val="tx1"/>
                    </a:solidFill>
                    <a:latin typeface="+mj-lt"/>
                  </a:rPr>
                  <a:t>Time 2</a:t>
                </a:r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1018309" y="5200608"/>
                <a:ext cx="1524000" cy="13716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r>
                  <a:rPr lang="en-US" sz="1800" dirty="0">
                    <a:solidFill>
                      <a:schemeClr val="tx1"/>
                    </a:solidFill>
                  </a:rPr>
                  <a:t># Dating partners</a:t>
                </a:r>
              </a:p>
            </p:txBody>
          </p:sp>
          <p:cxnSp>
            <p:nvCxnSpPr>
              <p:cNvPr id="31" name="Straight Arrow Connector 30"/>
              <p:cNvCxnSpPr>
                <a:stCxn id="29" idx="4"/>
                <a:endCxn id="30" idx="0"/>
              </p:cNvCxnSpPr>
              <p:nvPr/>
            </p:nvCxnSpPr>
            <p:spPr>
              <a:xfrm flipH="1">
                <a:off x="1780309" y="3430587"/>
                <a:ext cx="876300" cy="1770021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Arrow Connector 31"/>
              <p:cNvCxnSpPr>
                <a:stCxn id="29" idx="4"/>
                <a:endCxn id="28" idx="0"/>
              </p:cNvCxnSpPr>
              <p:nvPr/>
            </p:nvCxnSpPr>
            <p:spPr>
              <a:xfrm>
                <a:off x="2656609" y="3430587"/>
                <a:ext cx="1066800" cy="1738333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TextBox 32"/>
              <p:cNvSpPr txBox="1"/>
              <p:nvPr/>
            </p:nvSpPr>
            <p:spPr>
              <a:xfrm>
                <a:off x="2562595" y="5638800"/>
                <a:ext cx="398813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457200">
                  <a:defRPr/>
                </a:pPr>
                <a:r>
                  <a:rPr lang="en-US" dirty="0">
                    <a:solidFill>
                      <a:prstClr val="black"/>
                    </a:solidFill>
                    <a:latin typeface="+mj-lt"/>
                  </a:rPr>
                  <a:t>… </a:t>
                </a:r>
              </a:p>
            </p:txBody>
          </p:sp>
        </p:grpSp>
        <p:cxnSp>
          <p:nvCxnSpPr>
            <p:cNvPr id="8" name="Straight Arrow Connector 7"/>
            <p:cNvCxnSpPr>
              <a:stCxn id="11" idx="6"/>
              <a:endCxn id="29" idx="2"/>
            </p:cNvCxnSpPr>
            <p:nvPr/>
          </p:nvCxnSpPr>
          <p:spPr>
            <a:xfrm flipV="1">
              <a:off x="3113809" y="2484499"/>
              <a:ext cx="2715491" cy="31688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7026" y="228600"/>
            <a:ext cx="7863840" cy="1293028"/>
          </a:xfrm>
        </p:spPr>
        <p:txBody>
          <a:bodyPr/>
          <a:lstStyle/>
          <a:p>
            <a:r>
              <a:rPr lang="en-US" dirty="0"/>
              <a:t>Graphical Representation of LTA</a:t>
            </a:r>
          </a:p>
        </p:txBody>
      </p:sp>
    </p:spTree>
    <p:extLst>
      <p:ext uri="{BB962C8B-B14F-4D97-AF65-F5344CB8AC3E}">
        <p14:creationId xmlns:p14="http://schemas.microsoft.com/office/powerpoint/2010/main" val="310218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057401" y="1450657"/>
            <a:ext cx="8163791" cy="5002109"/>
            <a:chOff x="484909" y="1570099"/>
            <a:chExt cx="8163791" cy="5002109"/>
          </a:xfrm>
        </p:grpSpPr>
        <p:grpSp>
          <p:nvGrpSpPr>
            <p:cNvPr id="6" name="Group 5"/>
            <p:cNvGrpSpPr/>
            <p:nvPr/>
          </p:nvGrpSpPr>
          <p:grpSpPr>
            <a:xfrm>
              <a:off x="484909" y="1601787"/>
              <a:ext cx="3467100" cy="4970421"/>
              <a:chOff x="1018309" y="1601787"/>
              <a:chExt cx="3467100" cy="4970421"/>
            </a:xfrm>
          </p:grpSpPr>
          <p:sp>
            <p:nvSpPr>
              <p:cNvPr id="22" name="Rectangle 21"/>
              <p:cNvSpPr/>
              <p:nvPr/>
            </p:nvSpPr>
            <p:spPr>
              <a:xfrm>
                <a:off x="2961409" y="5168920"/>
                <a:ext cx="1524000" cy="13716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r>
                  <a:rPr lang="en-US" sz="1800" dirty="0">
                    <a:solidFill>
                      <a:schemeClr val="tx1"/>
                    </a:solidFill>
                    <a:latin typeface="+mj-lt"/>
                  </a:rPr>
                  <a:t>Exposed to STIs</a:t>
                </a:r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1666009" y="1601787"/>
                <a:ext cx="1981200" cy="182880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r>
                  <a:rPr lang="en-US" sz="1800" dirty="0">
                    <a:solidFill>
                      <a:schemeClr val="tx1"/>
                    </a:solidFill>
                  </a:rPr>
                  <a:t>Sexual Risk Behavior</a:t>
                </a:r>
              </a:p>
              <a:p>
                <a:pPr algn="ctr" defTabSz="457200">
                  <a:defRPr/>
                </a:pPr>
                <a:r>
                  <a:rPr lang="en-US" sz="1800" dirty="0">
                    <a:solidFill>
                      <a:schemeClr val="tx1"/>
                    </a:solidFill>
                  </a:rPr>
                  <a:t>Classes at</a:t>
                </a:r>
                <a:br>
                  <a:rPr lang="en-US" sz="1800" dirty="0">
                    <a:solidFill>
                      <a:schemeClr val="tx1"/>
                    </a:solidFill>
                  </a:rPr>
                </a:br>
                <a:r>
                  <a:rPr lang="en-US" sz="1800" dirty="0">
                    <a:solidFill>
                      <a:schemeClr val="tx1"/>
                    </a:solidFill>
                  </a:rPr>
                  <a:t>Time 1</a:t>
                </a:r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1018309" y="5200608"/>
                <a:ext cx="1524000" cy="13716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r>
                  <a:rPr lang="en-US" sz="1800" dirty="0">
                    <a:solidFill>
                      <a:schemeClr val="tx1"/>
                    </a:solidFill>
                    <a:latin typeface="+mj-lt"/>
                  </a:rPr>
                  <a:t># Dating partners</a:t>
                </a:r>
              </a:p>
            </p:txBody>
          </p:sp>
          <p:cxnSp>
            <p:nvCxnSpPr>
              <p:cNvPr id="24" name="Straight Arrow Connector 23"/>
              <p:cNvCxnSpPr>
                <a:stCxn id="11" idx="4"/>
                <a:endCxn id="12" idx="0"/>
              </p:cNvCxnSpPr>
              <p:nvPr/>
            </p:nvCxnSpPr>
            <p:spPr>
              <a:xfrm flipH="1">
                <a:off x="1780309" y="3430587"/>
                <a:ext cx="876300" cy="1770021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Arrow Connector 24"/>
              <p:cNvCxnSpPr>
                <a:cxnSpLocks/>
                <a:endCxn id="22" idx="0"/>
              </p:cNvCxnSpPr>
              <p:nvPr/>
            </p:nvCxnSpPr>
            <p:spPr>
              <a:xfrm>
                <a:off x="3359228" y="4557154"/>
                <a:ext cx="364181" cy="611766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TextBox 25"/>
              <p:cNvSpPr txBox="1"/>
              <p:nvPr/>
            </p:nvSpPr>
            <p:spPr>
              <a:xfrm>
                <a:off x="2562595" y="5638800"/>
                <a:ext cx="398813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457200">
                  <a:defRPr/>
                </a:pPr>
                <a:r>
                  <a:rPr lang="en-US" dirty="0">
                    <a:solidFill>
                      <a:prstClr val="black"/>
                    </a:solidFill>
                    <a:latin typeface="+mj-lt"/>
                  </a:rPr>
                  <a:t>… </a:t>
                </a: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5181600" y="1570099"/>
              <a:ext cx="3467100" cy="4970421"/>
              <a:chOff x="1018309" y="1601787"/>
              <a:chExt cx="3467100" cy="4970421"/>
            </a:xfrm>
          </p:grpSpPr>
          <p:sp>
            <p:nvSpPr>
              <p:cNvPr id="28" name="Rectangle 27"/>
              <p:cNvSpPr/>
              <p:nvPr/>
            </p:nvSpPr>
            <p:spPr>
              <a:xfrm>
                <a:off x="2961409" y="5168920"/>
                <a:ext cx="1524000" cy="13716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r>
                  <a:rPr lang="en-US" sz="1800" dirty="0">
                    <a:solidFill>
                      <a:schemeClr val="tx1"/>
                    </a:solidFill>
                  </a:rPr>
                  <a:t>Exposed to STIs</a:t>
                </a:r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1666009" y="1601787"/>
                <a:ext cx="1981200" cy="182880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r>
                  <a:rPr lang="en-US" sz="1800" dirty="0">
                    <a:solidFill>
                      <a:schemeClr val="tx1"/>
                    </a:solidFill>
                  </a:rPr>
                  <a:t>Sexual Risk Behavior</a:t>
                </a:r>
              </a:p>
              <a:p>
                <a:pPr algn="ctr" defTabSz="457200">
                  <a:defRPr/>
                </a:pPr>
                <a:r>
                  <a:rPr lang="en-US" sz="1800" dirty="0">
                    <a:solidFill>
                      <a:schemeClr val="tx1"/>
                    </a:solidFill>
                  </a:rPr>
                  <a:t>Classes at</a:t>
                </a:r>
                <a:br>
                  <a:rPr lang="en-US" sz="1800" dirty="0">
                    <a:solidFill>
                      <a:schemeClr val="tx1"/>
                    </a:solidFill>
                  </a:rPr>
                </a:br>
                <a:r>
                  <a:rPr lang="en-US" sz="1800" dirty="0">
                    <a:solidFill>
                      <a:schemeClr val="tx1"/>
                    </a:solidFill>
                  </a:rPr>
                  <a:t>Time 2</a:t>
                </a:r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1018309" y="5200608"/>
                <a:ext cx="1524000" cy="13716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r>
                  <a:rPr lang="en-US" sz="1800" dirty="0">
                    <a:solidFill>
                      <a:schemeClr val="tx1"/>
                    </a:solidFill>
                  </a:rPr>
                  <a:t># Dating partners</a:t>
                </a:r>
              </a:p>
            </p:txBody>
          </p:sp>
          <p:cxnSp>
            <p:nvCxnSpPr>
              <p:cNvPr id="31" name="Straight Arrow Connector 30"/>
              <p:cNvCxnSpPr>
                <a:stCxn id="29" idx="4"/>
                <a:endCxn id="30" idx="0"/>
              </p:cNvCxnSpPr>
              <p:nvPr/>
            </p:nvCxnSpPr>
            <p:spPr>
              <a:xfrm flipH="1">
                <a:off x="1780309" y="3430587"/>
                <a:ext cx="876300" cy="1770021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TextBox 32"/>
              <p:cNvSpPr txBox="1"/>
              <p:nvPr/>
            </p:nvSpPr>
            <p:spPr>
              <a:xfrm>
                <a:off x="2562595" y="5638800"/>
                <a:ext cx="398813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457200">
                  <a:defRPr/>
                </a:pPr>
                <a:r>
                  <a:rPr lang="en-US" dirty="0">
                    <a:solidFill>
                      <a:prstClr val="black"/>
                    </a:solidFill>
                    <a:latin typeface="+mj-lt"/>
                  </a:rPr>
                  <a:t>… </a:t>
                </a:r>
              </a:p>
            </p:txBody>
          </p:sp>
        </p:grpSp>
        <p:cxnSp>
          <p:nvCxnSpPr>
            <p:cNvPr id="8" name="Straight Arrow Connector 7"/>
            <p:cNvCxnSpPr>
              <a:stCxn id="11" idx="6"/>
              <a:endCxn id="29" idx="2"/>
            </p:cNvCxnSpPr>
            <p:nvPr/>
          </p:nvCxnSpPr>
          <p:spPr>
            <a:xfrm flipV="1">
              <a:off x="3113809" y="2484499"/>
              <a:ext cx="2715491" cy="31688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7026" y="228600"/>
            <a:ext cx="7863840" cy="1293028"/>
          </a:xfrm>
        </p:spPr>
        <p:txBody>
          <a:bodyPr/>
          <a:lstStyle/>
          <a:p>
            <a:r>
              <a:rPr lang="en-US" dirty="0"/>
              <a:t>Graphical Representation of LTA</a:t>
            </a:r>
          </a:p>
        </p:txBody>
      </p:sp>
      <p:sp>
        <p:nvSpPr>
          <p:cNvPr id="19" name="Right Brace 18">
            <a:extLst>
              <a:ext uri="{FF2B5EF4-FFF2-40B4-BE49-F238E27FC236}">
                <a16:creationId xmlns:a16="http://schemas.microsoft.com/office/drawing/2014/main" id="{4D39F7B7-7117-4B74-9728-0A0BE8EC379A}"/>
              </a:ext>
            </a:extLst>
          </p:cNvPr>
          <p:cNvSpPr/>
          <p:nvPr/>
        </p:nvSpPr>
        <p:spPr>
          <a:xfrm>
            <a:off x="9486086" y="1295400"/>
            <a:ext cx="327212" cy="2151530"/>
          </a:xfrm>
          <a:prstGeom prst="rightBrace">
            <a:avLst/>
          </a:prstGeom>
          <a:ln w="28575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EEAC053-DB49-438F-BC57-C44958BEFE10}"/>
              </a:ext>
            </a:extLst>
          </p:cNvPr>
          <p:cNvSpPr txBox="1"/>
          <p:nvPr/>
        </p:nvSpPr>
        <p:spPr>
          <a:xfrm>
            <a:off x="9989386" y="2057735"/>
            <a:ext cx="2085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latin typeface="+mn-lt"/>
              </a:rPr>
              <a:t>Latent class variable (time 2)</a:t>
            </a:r>
          </a:p>
        </p:txBody>
      </p:sp>
      <p:sp>
        <p:nvSpPr>
          <p:cNvPr id="21" name="Right Brace 20">
            <a:extLst>
              <a:ext uri="{FF2B5EF4-FFF2-40B4-BE49-F238E27FC236}">
                <a16:creationId xmlns:a16="http://schemas.microsoft.com/office/drawing/2014/main" id="{023F91C9-DC81-4C85-8735-D331D1372A7F}"/>
              </a:ext>
            </a:extLst>
          </p:cNvPr>
          <p:cNvSpPr/>
          <p:nvPr/>
        </p:nvSpPr>
        <p:spPr>
          <a:xfrm rot="10800000">
            <a:off x="2350995" y="1366022"/>
            <a:ext cx="327212" cy="2151530"/>
          </a:xfrm>
          <a:prstGeom prst="rightBrace">
            <a:avLst/>
          </a:prstGeom>
          <a:ln w="28575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4A5F7F3-8160-44D4-91D6-20C19CD0D6B7}"/>
              </a:ext>
            </a:extLst>
          </p:cNvPr>
          <p:cNvSpPr txBox="1"/>
          <p:nvPr/>
        </p:nvSpPr>
        <p:spPr>
          <a:xfrm>
            <a:off x="578300" y="2118621"/>
            <a:ext cx="2085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latin typeface="+mn-lt"/>
              </a:rPr>
              <a:t>Latent class variable (time 1)</a:t>
            </a:r>
          </a:p>
        </p:txBody>
      </p:sp>
      <p:sp>
        <p:nvSpPr>
          <p:cNvPr id="34" name="Right Brace 33">
            <a:extLst>
              <a:ext uri="{FF2B5EF4-FFF2-40B4-BE49-F238E27FC236}">
                <a16:creationId xmlns:a16="http://schemas.microsoft.com/office/drawing/2014/main" id="{D8EF9DBC-2C5A-4FE7-A0FA-0E37E2E3D875}"/>
              </a:ext>
            </a:extLst>
          </p:cNvPr>
          <p:cNvSpPr/>
          <p:nvPr/>
        </p:nvSpPr>
        <p:spPr>
          <a:xfrm rot="16200000">
            <a:off x="3536425" y="2972669"/>
            <a:ext cx="529337" cy="3683930"/>
          </a:xfrm>
          <a:prstGeom prst="rightBrace">
            <a:avLst>
              <a:gd name="adj1" fmla="val 8333"/>
              <a:gd name="adj2" fmla="val 50340"/>
            </a:avLst>
          </a:prstGeom>
          <a:ln w="28575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D23A798-4922-4070-B1E2-43E2F2D23E7B}"/>
              </a:ext>
            </a:extLst>
          </p:cNvPr>
          <p:cNvSpPr txBox="1"/>
          <p:nvPr/>
        </p:nvSpPr>
        <p:spPr>
          <a:xfrm>
            <a:off x="3450959" y="3794106"/>
            <a:ext cx="2085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latin typeface="+mn-lt"/>
              </a:rPr>
              <a:t>Observed indicators (time 1)</a:t>
            </a:r>
          </a:p>
        </p:txBody>
      </p:sp>
      <p:sp>
        <p:nvSpPr>
          <p:cNvPr id="38" name="Right Brace 37">
            <a:extLst>
              <a:ext uri="{FF2B5EF4-FFF2-40B4-BE49-F238E27FC236}">
                <a16:creationId xmlns:a16="http://schemas.microsoft.com/office/drawing/2014/main" id="{B1565C5F-566C-443F-A189-F85123E92B28}"/>
              </a:ext>
            </a:extLst>
          </p:cNvPr>
          <p:cNvSpPr/>
          <p:nvPr/>
        </p:nvSpPr>
        <p:spPr>
          <a:xfrm rot="16200000">
            <a:off x="8232363" y="2969944"/>
            <a:ext cx="529337" cy="3683930"/>
          </a:xfrm>
          <a:prstGeom prst="rightBrace">
            <a:avLst>
              <a:gd name="adj1" fmla="val 8333"/>
              <a:gd name="adj2" fmla="val 50340"/>
            </a:avLst>
          </a:prstGeom>
          <a:ln w="28575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07A2C02-09CD-4E4D-9F07-4C381D16B0A3}"/>
              </a:ext>
            </a:extLst>
          </p:cNvPr>
          <p:cNvSpPr txBox="1"/>
          <p:nvPr/>
        </p:nvSpPr>
        <p:spPr>
          <a:xfrm>
            <a:off x="8146897" y="3791381"/>
            <a:ext cx="2085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latin typeface="+mn-lt"/>
              </a:rPr>
              <a:t>Observed indicators (time 2)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D3151DE-C8EA-4595-96C1-21A2D698DADA}"/>
              </a:ext>
            </a:extLst>
          </p:cNvPr>
          <p:cNvCxnSpPr>
            <a:cxnSpLocks/>
            <a:stCxn id="11" idx="4"/>
          </p:cNvCxnSpPr>
          <p:nvPr/>
        </p:nvCxnSpPr>
        <p:spPr>
          <a:xfrm>
            <a:off x="3695701" y="3311145"/>
            <a:ext cx="304799" cy="5300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F0AD368-898F-4FBA-97F1-01409B4BE5AE}"/>
              </a:ext>
            </a:extLst>
          </p:cNvPr>
          <p:cNvCxnSpPr>
            <a:cxnSpLocks/>
          </p:cNvCxnSpPr>
          <p:nvPr/>
        </p:nvCxnSpPr>
        <p:spPr>
          <a:xfrm>
            <a:off x="8383350" y="3285130"/>
            <a:ext cx="313841" cy="50625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9521CCAA-08DB-4DB7-BCC5-C2A9D03674AF}"/>
              </a:ext>
            </a:extLst>
          </p:cNvPr>
          <p:cNvCxnSpPr>
            <a:cxnSpLocks/>
          </p:cNvCxnSpPr>
          <p:nvPr/>
        </p:nvCxnSpPr>
        <p:spPr>
          <a:xfrm>
            <a:off x="9084619" y="4409740"/>
            <a:ext cx="364181" cy="611766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1857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Now, we will…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Use LTA to identify and describe underlying classes of dating and sexual risk</a:t>
            </a:r>
          </a:p>
          <a:p>
            <a:endParaRPr lang="en-US" sz="2400" dirty="0"/>
          </a:p>
          <a:p>
            <a:r>
              <a:rPr lang="en-US" sz="2400" dirty="0"/>
              <a:t>Use LTA to examine transitions between underlying classes of dating and sexual risk </a:t>
            </a:r>
          </a:p>
        </p:txBody>
      </p:sp>
    </p:spTree>
    <p:extLst>
      <p:ext uri="{BB962C8B-B14F-4D97-AF65-F5344CB8AC3E}">
        <p14:creationId xmlns:p14="http://schemas.microsoft.com/office/powerpoint/2010/main" val="46990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304800"/>
            <a:ext cx="9875520" cy="1356360"/>
          </a:xfrm>
        </p:spPr>
        <p:txBody>
          <a:bodyPr/>
          <a:lstStyle/>
          <a:p>
            <a:r>
              <a:rPr lang="en-US" dirty="0"/>
              <a:t>The 5-class model</a:t>
            </a:r>
          </a:p>
        </p:txBody>
      </p:sp>
      <p:graphicFrame>
        <p:nvGraphicFramePr>
          <p:cNvPr id="8" name="Group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4158235"/>
              </p:ext>
            </p:extLst>
          </p:nvPr>
        </p:nvGraphicFramePr>
        <p:xfrm>
          <a:off x="1752600" y="1360867"/>
          <a:ext cx="8686800" cy="5053136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44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9403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00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00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Indicator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Status 1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Status 2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Status 3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Status 4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Status 5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775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# Dating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Partners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.76 (0)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.18 (1)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.06 (2+)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.01 (0)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.20 (1)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.79 (2+)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.10 (0)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.66 (1)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.24 (2+)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.05 (0)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.03 (1)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.93 (2+)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.02 (0)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.05 (1)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.93 (2+)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5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Past-year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Sex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.98 (No)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.02 (Yes)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.98 (No)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.02 (Yes)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.00 (No)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1.00 (Yes)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.00 (No)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1.00 (Yes)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.00 (No)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1.00 (Yes)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198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# Sex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Partners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1.00 (0)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.00 (1)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.00 (2+)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1.00 (0)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.00 (1)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.00 (2+)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.00 (0)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.97 (1)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.03 (2+)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.02 (0)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.34 (1)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.64(2+)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.00 (0)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.09 (1)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.91 (2+)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577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Exposed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to STIs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1.00 (No)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.00 (Yes)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1.00 (No)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.00 (Yes)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.40 (No)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.60 (Yes)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.82 (No)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.18 (Yes)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.19 (No)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.81 (Yes)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321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304800"/>
            <a:ext cx="9875520" cy="1356360"/>
          </a:xfrm>
        </p:spPr>
        <p:txBody>
          <a:bodyPr/>
          <a:lstStyle/>
          <a:p>
            <a:r>
              <a:rPr lang="en-US" dirty="0"/>
              <a:t>The 5-class model</a:t>
            </a:r>
          </a:p>
        </p:txBody>
      </p:sp>
      <p:graphicFrame>
        <p:nvGraphicFramePr>
          <p:cNvPr id="8" name="Group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9580310"/>
              </p:ext>
            </p:extLst>
          </p:nvPr>
        </p:nvGraphicFramePr>
        <p:xfrm>
          <a:off x="1752600" y="1360867"/>
          <a:ext cx="8686800" cy="5057395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44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9403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00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00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Indicator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Status 1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Status 2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Status 3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Status 4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Status 5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775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Non-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daters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00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Daters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Monog-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amous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Multi-part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Safe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Multi-part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Exposed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# Dating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Partners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.76 (0)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.18 (1)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.06 (2+)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.01 (0)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.20 (1)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.79 (2+)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.10 (0)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.66 (1)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.24 (2+)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.05 (0)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.03 (1)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.93 (2+)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.02 (0)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.05 (1)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.93 (2+)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5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Past-year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Sex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.98 (No)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.02 (Yes)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.98 (No)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.02 (Yes)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.00 (No)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1.00 (Yes)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.00 (No)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1.00 (Yes)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.00 (No)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1.00 (Yes)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198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# Sex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Partners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1.00 (0)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.00 (1)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.00 (2+)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1.00 (0)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.00 (1)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.00 (2+)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.00 (0)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.97 (1)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.03 (2+)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.02 (0)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.34 (1)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.64(2+)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.00 (0)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.09 (1)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.91 (2+)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577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Exposed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to STIs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1.00 (No)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.00 (Yes)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1.00 (No)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.00 (Yes)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.40 (No)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.60 (Yes)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.82 (No)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.18 (Yes)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.19 (No)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.81 (Yes)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6579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1" y="1295399"/>
            <a:ext cx="8321039" cy="1524001"/>
          </a:xfrm>
        </p:spPr>
        <p:txBody>
          <a:bodyPr/>
          <a:lstStyle/>
          <a:p>
            <a:r>
              <a:rPr lang="en-US" dirty="0" err="1"/>
              <a:t>Prevalences</a:t>
            </a:r>
            <a:r>
              <a:rPr lang="en-US" dirty="0"/>
              <a:t> at each time</a:t>
            </a:r>
          </a:p>
        </p:txBody>
      </p:sp>
      <p:graphicFrame>
        <p:nvGraphicFramePr>
          <p:cNvPr id="5" name="Group 6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462611"/>
              </p:ext>
            </p:extLst>
          </p:nvPr>
        </p:nvGraphicFramePr>
        <p:xfrm>
          <a:off x="1752601" y="2447924"/>
          <a:ext cx="8734425" cy="2733676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479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0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0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09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509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509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cs typeface="Arial" panose="020B0604020202020204" pitchFamily="34" charset="0"/>
                        </a:rPr>
                        <a:t>Non-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cs typeface="Arial" panose="020B0604020202020204" pitchFamily="34" charset="0"/>
                        </a:rPr>
                        <a:t>Daters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800" b="1" u="none" strike="noStrike" cap="none" normalizeH="0" baseline="0" dirty="0">
                        <a:ln>
                          <a:noFill/>
                        </a:ln>
                        <a:effectLst/>
                        <a:latin typeface="+mj-lt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cs typeface="Arial" panose="020B0604020202020204" pitchFamily="34" charset="0"/>
                        </a:rPr>
                        <a:t>Daters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cs typeface="Arial" panose="020B0604020202020204" pitchFamily="34" charset="0"/>
                        </a:rPr>
                        <a:t>Monog-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cs typeface="Arial" panose="020B0604020202020204" pitchFamily="34" charset="0"/>
                        </a:rPr>
                        <a:t>amous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cs typeface="Arial" panose="020B0604020202020204" pitchFamily="34" charset="0"/>
                        </a:rPr>
                        <a:t>Multi-part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cs typeface="Arial" panose="020B0604020202020204" pitchFamily="34" charset="0"/>
                        </a:rPr>
                        <a:t>Safe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cs typeface="Arial" panose="020B0604020202020204" pitchFamily="34" charset="0"/>
                        </a:rPr>
                        <a:t>Multi-part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cs typeface="Arial" panose="020B0604020202020204" pitchFamily="34" charset="0"/>
                        </a:rPr>
                        <a:t>Exposed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7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cs typeface="Arial" panose="020B0604020202020204" pitchFamily="34" charset="0"/>
                        </a:rPr>
                        <a:t>Time 1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cs typeface="Arial" panose="020B0604020202020204" pitchFamily="34" charset="0"/>
                        </a:rPr>
                        <a:t>.19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cs typeface="Arial" panose="020B0604020202020204" pitchFamily="34" charset="0"/>
                        </a:rPr>
                        <a:t>.29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cs typeface="Arial" panose="020B0604020202020204" pitchFamily="34" charset="0"/>
                        </a:rPr>
                        <a:t>.12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cs typeface="Arial" panose="020B0604020202020204" pitchFamily="34" charset="0"/>
                        </a:rPr>
                        <a:t>.23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cs typeface="Arial" panose="020B0604020202020204" pitchFamily="34" charset="0"/>
                        </a:rPr>
                        <a:t>.18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8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cs typeface="Arial" panose="020B0604020202020204" pitchFamily="34" charset="0"/>
                        </a:rPr>
                        <a:t>Time 2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cs typeface="Arial" panose="020B0604020202020204" pitchFamily="34" charset="0"/>
                        </a:rPr>
                        <a:t>.13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cs typeface="Arial" panose="020B0604020202020204" pitchFamily="34" charset="0"/>
                        </a:rPr>
                        <a:t>.23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cs typeface="Arial" panose="020B0604020202020204" pitchFamily="34" charset="0"/>
                        </a:rPr>
                        <a:t>.22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cs typeface="Arial" panose="020B0604020202020204" pitchFamily="34" charset="0"/>
                        </a:rPr>
                        <a:t>.21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cs typeface="Arial" panose="020B0604020202020204" pitchFamily="34" charset="0"/>
                        </a:rPr>
                        <a:t>.21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5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cs typeface="Arial" panose="020B0604020202020204" pitchFamily="34" charset="0"/>
                        </a:rPr>
                        <a:t>Time 3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cs typeface="Arial" panose="020B0604020202020204" pitchFamily="34" charset="0"/>
                        </a:rPr>
                        <a:t>.11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cs typeface="Arial" panose="020B0604020202020204" pitchFamily="34" charset="0"/>
                        </a:rPr>
                        <a:t>.18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cs typeface="Arial" panose="020B0604020202020204" pitchFamily="34" charset="0"/>
                        </a:rPr>
                        <a:t>.29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cs typeface="Arial" panose="020B0604020202020204" pitchFamily="34" charset="0"/>
                        </a:rPr>
                        <a:t>.17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cs typeface="Arial" panose="020B0604020202020204" pitchFamily="34" charset="0"/>
                        </a:rPr>
                        <a:t>.25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8422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Outline</a:t>
            </a:r>
          </a:p>
        </p:txBody>
      </p:sp>
      <p:sp>
        <p:nvSpPr>
          <p:cNvPr id="471043" name="Rectangle 3"/>
          <p:cNvSpPr>
            <a:spLocks noGrp="1" noChangeArrowheads="1"/>
          </p:cNvSpPr>
          <p:nvPr>
            <p:ph idx="1"/>
          </p:nvPr>
        </p:nvSpPr>
        <p:spPr>
          <a:xfrm>
            <a:off x="1143002" y="2057400"/>
            <a:ext cx="9872871" cy="4038600"/>
          </a:xfrm>
        </p:spPr>
        <p:txBody>
          <a:bodyPr/>
          <a:lstStyle/>
          <a:p>
            <a:pPr fontAlgn="auto">
              <a:spcAft>
                <a:spcPts val="0"/>
              </a:spcAft>
            </a:pPr>
            <a:r>
              <a:rPr lang="en-US" sz="2400" dirty="0"/>
              <a:t>Conceptual introduction to latent transition analysis (LTA)</a:t>
            </a:r>
          </a:p>
          <a:p>
            <a:pPr lvl="8"/>
            <a:endParaRPr lang="en-US" sz="2400" dirty="0"/>
          </a:p>
          <a:p>
            <a:pPr fontAlgn="auto">
              <a:spcAft>
                <a:spcPts val="0"/>
              </a:spcAft>
            </a:pPr>
            <a:r>
              <a:rPr lang="en-US" sz="2400" dirty="0"/>
              <a:t>An example: Latent transitions of sexual risk behavior</a:t>
            </a:r>
          </a:p>
          <a:p>
            <a:pPr lvl="8"/>
            <a:endParaRPr lang="en-US" sz="2400" dirty="0"/>
          </a:p>
          <a:p>
            <a:pPr fontAlgn="auto">
              <a:spcAft>
                <a:spcPts val="0"/>
              </a:spcAft>
            </a:pPr>
            <a:r>
              <a:rPr lang="en-US" sz="2400" dirty="0"/>
              <a:t>Types of questions that LTA can answer</a:t>
            </a:r>
          </a:p>
          <a:p>
            <a:pPr fontAlgn="auto">
              <a:spcAft>
                <a:spcPts val="0"/>
              </a:spcAft>
            </a:pPr>
            <a:endParaRPr lang="en-US" sz="2400" dirty="0"/>
          </a:p>
          <a:p>
            <a:pPr fontAlgn="auto">
              <a:spcAft>
                <a:spcPts val="0"/>
              </a:spcAft>
            </a:pPr>
            <a:r>
              <a:rPr lang="en-US" sz="2400" dirty="0"/>
              <a:t>The LTA mathematical model</a:t>
            </a:r>
          </a:p>
          <a:p>
            <a:pPr lvl="1"/>
            <a:endParaRPr lang="en-US" sz="2400" dirty="0"/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95963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1087" y="419099"/>
            <a:ext cx="9937433" cy="1546861"/>
          </a:xfrm>
        </p:spPr>
        <p:txBody>
          <a:bodyPr/>
          <a:lstStyle/>
          <a:p>
            <a:r>
              <a:rPr lang="en-US" dirty="0"/>
              <a:t>Transitions from time 1 to time 2 and time 2 to time 3</a:t>
            </a:r>
          </a:p>
        </p:txBody>
      </p:sp>
      <p:graphicFrame>
        <p:nvGraphicFramePr>
          <p:cNvPr id="4" name="Group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5963317"/>
              </p:ext>
            </p:extLst>
          </p:nvPr>
        </p:nvGraphicFramePr>
        <p:xfrm>
          <a:off x="1081087" y="1524000"/>
          <a:ext cx="8824913" cy="4914901"/>
        </p:xfrm>
        <a:graphic>
          <a:graphicData uri="http://schemas.openxmlformats.org/drawingml/2006/table">
            <a:tbl>
              <a:tblPr/>
              <a:tblGrid>
                <a:gridCol w="14948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60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6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60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60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60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58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Non-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daters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Daters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Monog-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amous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Multi-part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Safe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Multi-part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Exposed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13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Non-daters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.61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.64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.18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15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.15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.06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.00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13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Daters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.04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.57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.53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.16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.19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.21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.17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.08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13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Monog-amous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.04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.05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.68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.66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.01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.14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.24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13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Multi-part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Safe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.04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.11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.10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.21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.14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.54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.57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.11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.15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313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Multi-part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Exposed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.02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.01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.15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.25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.00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.81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.72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162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FF6C1501-4A8F-486B-9A1B-04E11E237AE1}"/>
              </a:ext>
            </a:extLst>
          </p:cNvPr>
          <p:cNvSpPr txBox="1">
            <a:spLocks/>
          </p:cNvSpPr>
          <p:nvPr/>
        </p:nvSpPr>
        <p:spPr>
          <a:xfrm>
            <a:off x="1081087" y="419099"/>
            <a:ext cx="9586913" cy="15468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/>
              <a:t>Transitions from time 1 to time 2 and time 2 to time 3</a:t>
            </a:r>
          </a:p>
        </p:txBody>
      </p:sp>
      <p:graphicFrame>
        <p:nvGraphicFramePr>
          <p:cNvPr id="10" name="Group 57">
            <a:extLst>
              <a:ext uri="{FF2B5EF4-FFF2-40B4-BE49-F238E27FC236}">
                <a16:creationId xmlns:a16="http://schemas.microsoft.com/office/drawing/2014/main" id="{955A7716-1B39-414D-8D73-FADEC48A9A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2398986"/>
              </p:ext>
            </p:extLst>
          </p:nvPr>
        </p:nvGraphicFramePr>
        <p:xfrm>
          <a:off x="1081087" y="1524000"/>
          <a:ext cx="8824913" cy="4914901"/>
        </p:xfrm>
        <a:graphic>
          <a:graphicData uri="http://schemas.openxmlformats.org/drawingml/2006/table">
            <a:tbl>
              <a:tblPr/>
              <a:tblGrid>
                <a:gridCol w="14948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60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6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60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60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60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58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Non-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daters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Daters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Monog-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amous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Multi-part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Safe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Multi-part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Exposed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13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Non-daters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.61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.64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.18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15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.15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.06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.00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13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Daters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.04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.57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.53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.16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.19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.21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.17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.08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13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Monog-amous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.04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.05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.68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.66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.01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.14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.24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13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Multi-part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Safe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.04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.11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.10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.21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.14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.54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.57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.11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.15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313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Multi-part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Exposed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.02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.01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.15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.25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.00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.81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.72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619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7118F1F7-0E36-484A-8AED-5FEF30CF4F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1087" y="419099"/>
            <a:ext cx="9937433" cy="1546861"/>
          </a:xfrm>
        </p:spPr>
        <p:txBody>
          <a:bodyPr/>
          <a:lstStyle/>
          <a:p>
            <a:r>
              <a:rPr lang="en-US" dirty="0"/>
              <a:t>Transitions from time 1 to time 2 and time 2 to time 3</a:t>
            </a:r>
          </a:p>
        </p:txBody>
      </p:sp>
      <p:graphicFrame>
        <p:nvGraphicFramePr>
          <p:cNvPr id="9" name="Group 57">
            <a:extLst>
              <a:ext uri="{FF2B5EF4-FFF2-40B4-BE49-F238E27FC236}">
                <a16:creationId xmlns:a16="http://schemas.microsoft.com/office/drawing/2014/main" id="{EDCA5DBF-F249-4384-AA59-23CC802676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563529"/>
              </p:ext>
            </p:extLst>
          </p:nvPr>
        </p:nvGraphicFramePr>
        <p:xfrm>
          <a:off x="1081087" y="1524000"/>
          <a:ext cx="8824913" cy="4914901"/>
        </p:xfrm>
        <a:graphic>
          <a:graphicData uri="http://schemas.openxmlformats.org/drawingml/2006/table">
            <a:tbl>
              <a:tblPr/>
              <a:tblGrid>
                <a:gridCol w="14948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60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6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60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60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60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58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Non-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daters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Daters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Monog-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amous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Multi-part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Safe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Multi-part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Exposed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13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Non-daters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.61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.64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.18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15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.15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.06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.00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13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Daters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.04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.57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.53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.16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.19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.21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.17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.08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13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Monog-amous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.04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.05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.68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.66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.01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.14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.24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13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Multi-part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Safe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.04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.11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.10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.21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.14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.54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.57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.11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.15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313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Multi-part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Exposed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.02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.01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.15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.25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.00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.81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.72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438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F85DF1AD-18C9-456C-BF35-BDC5BEDB75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1087" y="419099"/>
            <a:ext cx="9937433" cy="1546861"/>
          </a:xfrm>
        </p:spPr>
        <p:txBody>
          <a:bodyPr/>
          <a:lstStyle/>
          <a:p>
            <a:r>
              <a:rPr lang="en-US" dirty="0"/>
              <a:t>Transitions from time 1 to time 2 and time 2 to time 3</a:t>
            </a:r>
          </a:p>
        </p:txBody>
      </p:sp>
      <p:graphicFrame>
        <p:nvGraphicFramePr>
          <p:cNvPr id="7" name="Group 57">
            <a:extLst>
              <a:ext uri="{FF2B5EF4-FFF2-40B4-BE49-F238E27FC236}">
                <a16:creationId xmlns:a16="http://schemas.microsoft.com/office/drawing/2014/main" id="{18B1A033-D3C0-40C3-A3ED-57F9714755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922478"/>
              </p:ext>
            </p:extLst>
          </p:nvPr>
        </p:nvGraphicFramePr>
        <p:xfrm>
          <a:off x="1081087" y="1518920"/>
          <a:ext cx="8824913" cy="4914901"/>
        </p:xfrm>
        <a:graphic>
          <a:graphicData uri="http://schemas.openxmlformats.org/drawingml/2006/table">
            <a:tbl>
              <a:tblPr/>
              <a:tblGrid>
                <a:gridCol w="14948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60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6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60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60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60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58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Non-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daters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Daters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Monog-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amous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Multi-part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Safe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Multi-part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Exposed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13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Non-daters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.61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.64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.18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15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.15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.06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.00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13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Daters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.04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.57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.53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.16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.19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.21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.17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.08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13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Monog-amous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.04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.05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.68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.66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.01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.14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.24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13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Multi-part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Safe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.04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.11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.10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.21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.14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.54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.57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.11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.15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313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Multi-part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Exposed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.02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.01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.15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.25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.00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.81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.72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Rounded Rectangle 8"/>
          <p:cNvSpPr>
            <a:spLocks noChangeArrowheads="1"/>
          </p:cNvSpPr>
          <p:nvPr/>
        </p:nvSpPr>
        <p:spPr bwMode="auto">
          <a:xfrm>
            <a:off x="8839200" y="3981450"/>
            <a:ext cx="838200" cy="750888"/>
          </a:xfrm>
          <a:prstGeom prst="roundRect">
            <a:avLst>
              <a:gd name="adj" fmla="val 16667"/>
            </a:avLst>
          </a:prstGeom>
          <a:noFill/>
          <a:ln w="25400">
            <a:solidFill>
              <a:srgbClr val="FF010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lang="en-US" dirty="0"/>
          </a:p>
        </p:txBody>
      </p:sp>
      <p:sp>
        <p:nvSpPr>
          <p:cNvPr id="5" name="Rounded Rectangle 7"/>
          <p:cNvSpPr>
            <a:spLocks noChangeArrowheads="1"/>
          </p:cNvSpPr>
          <p:nvPr/>
        </p:nvSpPr>
        <p:spPr bwMode="auto">
          <a:xfrm>
            <a:off x="5867400" y="5671821"/>
            <a:ext cx="838200" cy="762000"/>
          </a:xfrm>
          <a:prstGeom prst="roundRect">
            <a:avLst>
              <a:gd name="adj" fmla="val 16667"/>
            </a:avLst>
          </a:prstGeom>
          <a:noFill/>
          <a:ln w="25400">
            <a:solidFill>
              <a:srgbClr val="FF010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112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oup 57">
            <a:extLst>
              <a:ext uri="{FF2B5EF4-FFF2-40B4-BE49-F238E27FC236}">
                <a16:creationId xmlns:a16="http://schemas.microsoft.com/office/drawing/2014/main" id="{A59BB503-8300-4FA0-9E32-4F182DD142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7209591"/>
              </p:ext>
            </p:extLst>
          </p:nvPr>
        </p:nvGraphicFramePr>
        <p:xfrm>
          <a:off x="1081087" y="1518920"/>
          <a:ext cx="8824913" cy="4914901"/>
        </p:xfrm>
        <a:graphic>
          <a:graphicData uri="http://schemas.openxmlformats.org/drawingml/2006/table">
            <a:tbl>
              <a:tblPr/>
              <a:tblGrid>
                <a:gridCol w="14948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60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6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60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60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60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58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Non-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daters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Daters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Monog-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amous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Multi-part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Safe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Multi-part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Exposed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13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Non-daters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.61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.64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.18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15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.15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.06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.00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13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Daters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.04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.57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.53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.16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.19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.21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.17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.08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13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Monog-amous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.04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.05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.68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.66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.01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.14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.24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13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Multi-part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Safe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.04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.11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.10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.21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.14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.54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.57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.11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.15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313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Multi-part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Exposed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.02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.01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.15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.25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.00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</a:rPr>
                        <a:t>.81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.72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Rounded Rectangle 7"/>
          <p:cNvSpPr>
            <a:spLocks noChangeArrowheads="1"/>
          </p:cNvSpPr>
          <p:nvPr/>
        </p:nvSpPr>
        <p:spPr bwMode="auto">
          <a:xfrm>
            <a:off x="7315200" y="5661661"/>
            <a:ext cx="838200" cy="762000"/>
          </a:xfrm>
          <a:prstGeom prst="roundRect">
            <a:avLst>
              <a:gd name="adj" fmla="val 16667"/>
            </a:avLst>
          </a:prstGeom>
          <a:noFill/>
          <a:ln w="25400">
            <a:solidFill>
              <a:srgbClr val="FF010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9C2B005-5549-4D28-BDA2-FF8590C2C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1087" y="419099"/>
            <a:ext cx="9937433" cy="1546861"/>
          </a:xfrm>
        </p:spPr>
        <p:txBody>
          <a:bodyPr/>
          <a:lstStyle/>
          <a:p>
            <a:r>
              <a:rPr lang="en-US" dirty="0"/>
              <a:t>Transitions from time 1 to time 2 and time 2 to time 3</a:t>
            </a:r>
          </a:p>
        </p:txBody>
      </p:sp>
    </p:spTree>
    <p:extLst>
      <p:ext uri="{BB962C8B-B14F-4D97-AF65-F5344CB8AC3E}">
        <p14:creationId xmlns:p14="http://schemas.microsoft.com/office/powerpoint/2010/main" val="347400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findings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Increasing membership in the Monogamous and Multi-Partner Exposed (i.e., highest risk) latent statuses over time</a:t>
            </a:r>
          </a:p>
          <a:p>
            <a:endParaRPr lang="en-US" sz="2400" dirty="0"/>
          </a:p>
          <a:p>
            <a:r>
              <a:rPr lang="en-US" sz="2400" dirty="0"/>
              <a:t>Membership in the Multi-Partner Exposed latent status is the most stable over time</a:t>
            </a:r>
          </a:p>
        </p:txBody>
      </p:sp>
    </p:spTree>
    <p:extLst>
      <p:ext uri="{BB962C8B-B14F-4D97-AF65-F5344CB8AC3E}">
        <p14:creationId xmlns:p14="http://schemas.microsoft.com/office/powerpoint/2010/main" val="3829123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findings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Members of the Monogamous latent status were the most likely to transition to Multi-Partner Exposed at the next time</a:t>
            </a:r>
          </a:p>
          <a:p>
            <a:endParaRPr lang="en-US" sz="2400" dirty="0"/>
          </a:p>
          <a:p>
            <a:r>
              <a:rPr lang="en-US" sz="2400" dirty="0"/>
              <a:t>No one in the Multi-Partner Exposed latent status was expected to transition to the Multi-Partner Safe latent status</a:t>
            </a:r>
          </a:p>
        </p:txBody>
      </p:sp>
    </p:spTree>
    <p:extLst>
      <p:ext uri="{BB962C8B-B14F-4D97-AF65-F5344CB8AC3E}">
        <p14:creationId xmlns:p14="http://schemas.microsoft.com/office/powerpoint/2010/main" val="255671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</a:t>
            </a:r>
            <a:br>
              <a:rPr lang="en-US" dirty="0"/>
            </a:br>
            <a:r>
              <a:rPr lang="en-US" dirty="0"/>
              <a:t>Research questions that</a:t>
            </a:r>
            <a:br>
              <a:rPr lang="en-US" dirty="0"/>
            </a:br>
            <a:r>
              <a:rPr lang="en-US" dirty="0"/>
              <a:t>LTA can answer</a:t>
            </a:r>
          </a:p>
        </p:txBody>
      </p:sp>
    </p:spTree>
    <p:extLst>
      <p:ext uri="{BB962C8B-B14F-4D97-AF65-F5344CB8AC3E}">
        <p14:creationId xmlns:p14="http://schemas.microsoft.com/office/powerpoint/2010/main" val="221255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/>
              <a:t>Transitions in first-year college student drinking behaviors </a:t>
            </a:r>
            <a:r>
              <a:rPr lang="en-US" sz="2700" dirty="0"/>
              <a:t>(Cleveland et al., 2012)</a:t>
            </a:r>
            <a:r>
              <a:rPr lang="en-US" sz="3600" dirty="0"/>
              <a:t/>
            </a:r>
            <a:br>
              <a:rPr lang="en-US" sz="3600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71450" lvl="1">
              <a:spcBef>
                <a:spcPts val="1050"/>
              </a:spcBef>
            </a:pPr>
            <a:r>
              <a:rPr lang="en-US" sz="2400" dirty="0"/>
              <a:t>Non-drinkers (42% to 30%)</a:t>
            </a:r>
          </a:p>
          <a:p>
            <a:pPr marL="171450" lvl="1">
              <a:spcBef>
                <a:spcPts val="1050"/>
              </a:spcBef>
            </a:pPr>
            <a:r>
              <a:rPr lang="en-US" sz="2400" dirty="0"/>
              <a:t>Weekend Non-Bingers (20% to 19%)</a:t>
            </a:r>
          </a:p>
          <a:p>
            <a:pPr marL="171450" lvl="1">
              <a:spcBef>
                <a:spcPts val="1050"/>
              </a:spcBef>
            </a:pPr>
            <a:r>
              <a:rPr lang="en-US" sz="2400" dirty="0"/>
              <a:t>Weekend Bingers (30% to 22%)</a:t>
            </a:r>
          </a:p>
          <a:p>
            <a:pPr marL="171450" lvl="1">
              <a:spcBef>
                <a:spcPts val="1050"/>
              </a:spcBef>
            </a:pPr>
            <a:r>
              <a:rPr lang="en-US" sz="2400" dirty="0"/>
              <a:t>Heavy Drinkers (8% to 28%)</a:t>
            </a:r>
          </a:p>
          <a:p>
            <a:pPr marL="171450" lvl="8" indent="-137160">
              <a:spcBef>
                <a:spcPts val="1050"/>
              </a:spcBef>
            </a:pPr>
            <a:endParaRPr lang="en-US" sz="2400" dirty="0"/>
          </a:p>
          <a:p>
            <a:pPr marL="171450" lvl="1">
              <a:spcBef>
                <a:spcPts val="1050"/>
              </a:spcBef>
            </a:pPr>
            <a:r>
              <a:rPr lang="en-US" sz="2400" dirty="0"/>
              <a:t>Also examined intervention </a:t>
            </a:r>
            <a:br>
              <a:rPr lang="en-US" sz="2400" dirty="0"/>
            </a:br>
            <a:r>
              <a:rPr lang="en-US" sz="2400" dirty="0"/>
              <a:t>effects on transitions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14DA0CE-53E6-414D-A06C-6FB1EE0CB3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488654"/>
              </p:ext>
            </p:extLst>
          </p:nvPr>
        </p:nvGraphicFramePr>
        <p:xfrm>
          <a:off x="6443873" y="2057400"/>
          <a:ext cx="4572000" cy="304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08" r:id="rId3" imgW="1828800" imgH="1218960" progId="">
                  <p:embed/>
                </p:oleObj>
              </mc:Choice>
              <mc:Fallback>
                <p:oleObj r:id="rId3" imgW="1828800" imgH="121896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443873" y="2057400"/>
                        <a:ext cx="4572000" cy="304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85844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title"/>
          </p:nvPr>
        </p:nvSpPr>
        <p:spPr>
          <a:xfrm>
            <a:off x="1143000" y="457200"/>
            <a:ext cx="9875520" cy="1508760"/>
          </a:xfrm>
        </p:spPr>
        <p:txBody>
          <a:bodyPr>
            <a:normAutofit/>
          </a:bodyPr>
          <a:lstStyle/>
          <a:p>
            <a:r>
              <a:rPr lang="en-US" sz="3200" dirty="0"/>
              <a:t>Transitions in eating disorder phenotypes in a clinical sample </a:t>
            </a:r>
            <a:r>
              <a:rPr lang="en-US" sz="2400" dirty="0"/>
              <a:t>(</a:t>
            </a:r>
            <a:r>
              <a:rPr lang="en-US" sz="2400" dirty="0" err="1"/>
              <a:t>Castellini</a:t>
            </a:r>
            <a:r>
              <a:rPr lang="en-US" sz="2400" dirty="0"/>
              <a:t> et al., 2013)</a:t>
            </a:r>
          </a:p>
        </p:txBody>
      </p:sp>
      <p:sp>
        <p:nvSpPr>
          <p:cNvPr id="501762" name="Rectangle 2"/>
          <p:cNvSpPr>
            <a:spLocks noGrp="1" noChangeArrowheads="1"/>
          </p:cNvSpPr>
          <p:nvPr>
            <p:ph idx="1"/>
          </p:nvPr>
        </p:nvSpPr>
        <p:spPr>
          <a:xfrm>
            <a:off x="1143002" y="2286000"/>
            <a:ext cx="9872871" cy="3810000"/>
          </a:xfrm>
        </p:spPr>
        <p:txBody>
          <a:bodyPr>
            <a:normAutofit/>
          </a:bodyPr>
          <a:lstStyle/>
          <a:p>
            <a:pPr marL="171450" lvl="1">
              <a:spcBef>
                <a:spcPts val="1050"/>
              </a:spcBef>
            </a:pPr>
            <a:r>
              <a:rPr lang="en-US" sz="2400" dirty="0"/>
              <a:t>Severe Binging</a:t>
            </a:r>
          </a:p>
          <a:p>
            <a:pPr marL="171450" lvl="1">
              <a:spcBef>
                <a:spcPts val="1050"/>
              </a:spcBef>
            </a:pPr>
            <a:r>
              <a:rPr lang="en-US" sz="2400" dirty="0"/>
              <a:t>Moderate Binging</a:t>
            </a:r>
          </a:p>
          <a:p>
            <a:pPr marL="171450" lvl="1">
              <a:spcBef>
                <a:spcPts val="1050"/>
              </a:spcBef>
            </a:pPr>
            <a:r>
              <a:rPr lang="en-US" sz="2400" dirty="0"/>
              <a:t>Restricted Eating</a:t>
            </a:r>
          </a:p>
          <a:p>
            <a:pPr marL="171450" lvl="1">
              <a:spcBef>
                <a:spcPts val="1050"/>
              </a:spcBef>
            </a:pPr>
            <a:r>
              <a:rPr lang="en-US" sz="2400" dirty="0"/>
              <a:t>Binge + Moderate Purging</a:t>
            </a:r>
          </a:p>
          <a:p>
            <a:pPr marL="171450" lvl="1">
              <a:spcBef>
                <a:spcPts val="1050"/>
              </a:spcBef>
            </a:pPr>
            <a:r>
              <a:rPr lang="en-US" sz="2400" dirty="0"/>
              <a:t>Binge + Severe Purging</a:t>
            </a:r>
          </a:p>
          <a:p>
            <a:endParaRPr lang="en-US" sz="2400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9CFFAD37-1653-4C70-AD22-906D4C1DF5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3951810"/>
              </p:ext>
            </p:extLst>
          </p:nvPr>
        </p:nvGraphicFramePr>
        <p:xfrm>
          <a:off x="5181600" y="2286000"/>
          <a:ext cx="4724400" cy="3139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32" r:id="rId4" imgW="2133360" imgH="1417320" progId="">
                  <p:embed/>
                </p:oleObj>
              </mc:Choice>
              <mc:Fallback>
                <p:oleObj r:id="rId4" imgW="2133360" imgH="141732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81600" y="2286000"/>
                        <a:ext cx="4724400" cy="31390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313837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Abbreviations</a:t>
            </a:r>
          </a:p>
        </p:txBody>
      </p:sp>
      <p:sp>
        <p:nvSpPr>
          <p:cNvPr id="4710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LCA = latent class analysis</a:t>
            </a:r>
          </a:p>
          <a:p>
            <a:pPr lvl="1"/>
            <a:r>
              <a:rPr lang="en-US" sz="2000" dirty="0"/>
              <a:t>Categorical latent variable measured with categorical items</a:t>
            </a:r>
          </a:p>
          <a:p>
            <a:endParaRPr lang="en-US" sz="2400" dirty="0"/>
          </a:p>
          <a:p>
            <a:r>
              <a:rPr lang="en-US" sz="2400" dirty="0"/>
              <a:t>LTA = latent transition analysis</a:t>
            </a:r>
          </a:p>
          <a:p>
            <a:pPr lvl="1"/>
            <a:r>
              <a:rPr lang="en-US" sz="2000" dirty="0"/>
              <a:t>Categorical latent variable measured with categorical items at multiple time points</a:t>
            </a:r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726832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/>
              <a:t>Stages of change and sequential stage transitions for smoking acquisition and cessation among adolescents </a:t>
            </a:r>
            <a:r>
              <a:rPr lang="en-US" sz="2700" dirty="0"/>
              <a:t>(Guo et al., 2009)</a:t>
            </a:r>
          </a:p>
        </p:txBody>
      </p:sp>
      <p:sp>
        <p:nvSpPr>
          <p:cNvPr id="501762" name="Rectangle 2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8"/>
            <a:endParaRPr lang="en-US" sz="2400" dirty="0"/>
          </a:p>
          <a:p>
            <a:pPr marL="171450" lvl="1">
              <a:spcBef>
                <a:spcPts val="1050"/>
              </a:spcBef>
            </a:pPr>
            <a:r>
              <a:rPr lang="en-US" sz="2400" dirty="0" err="1"/>
              <a:t>Precontemplation</a:t>
            </a:r>
            <a:endParaRPr lang="en-US" sz="2400" dirty="0"/>
          </a:p>
          <a:p>
            <a:pPr marL="171450" lvl="1">
              <a:spcBef>
                <a:spcPts val="1050"/>
              </a:spcBef>
            </a:pPr>
            <a:r>
              <a:rPr lang="en-US" sz="2400" dirty="0"/>
              <a:t>Contemplation</a:t>
            </a:r>
          </a:p>
          <a:p>
            <a:pPr marL="171450" lvl="1">
              <a:spcBef>
                <a:spcPts val="1050"/>
              </a:spcBef>
            </a:pPr>
            <a:r>
              <a:rPr lang="en-US" sz="2400" dirty="0"/>
              <a:t>Preparation</a:t>
            </a:r>
          </a:p>
          <a:p>
            <a:pPr marL="171450" lvl="1">
              <a:spcBef>
                <a:spcPts val="1050"/>
              </a:spcBef>
            </a:pPr>
            <a:r>
              <a:rPr lang="en-US" sz="2400" dirty="0"/>
              <a:t>Action</a:t>
            </a:r>
          </a:p>
          <a:p>
            <a:pPr marL="171450" lvl="1">
              <a:spcBef>
                <a:spcPts val="1050"/>
              </a:spcBef>
            </a:pPr>
            <a:r>
              <a:rPr lang="en-US" sz="2400" dirty="0"/>
              <a:t>Maintenance</a:t>
            </a:r>
          </a:p>
        </p:txBody>
      </p:sp>
      <p:pic>
        <p:nvPicPr>
          <p:cNvPr id="4" name="Picture 3" descr="2680088.jpg">
            <a:extLst>
              <a:ext uri="{FF2B5EF4-FFF2-40B4-BE49-F238E27FC236}">
                <a16:creationId xmlns:a16="http://schemas.microsoft.com/office/drawing/2014/main" id="{CEB4F059-F728-4FFA-8AB8-45C84AAAF9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595562"/>
            <a:ext cx="4443413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26819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title"/>
          </p:nvPr>
        </p:nvSpPr>
        <p:spPr>
          <a:xfrm>
            <a:off x="1143000" y="609600"/>
            <a:ext cx="9875520" cy="1676400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Changes in social information processing (SIP) of aggression predicted by community violence exposure, aggressive behavior, and behavior regulation </a:t>
            </a:r>
            <a:br>
              <a:rPr lang="en-US" sz="3600" dirty="0"/>
            </a:br>
            <a:r>
              <a:rPr lang="en-US" sz="2700" dirty="0"/>
              <a:t>(</a:t>
            </a:r>
            <a:r>
              <a:rPr lang="en-US" sz="2700" dirty="0" err="1"/>
              <a:t>Goldweber</a:t>
            </a:r>
            <a:r>
              <a:rPr lang="en-US" sz="2700" dirty="0"/>
              <a:t> et al., 2011)</a:t>
            </a:r>
          </a:p>
        </p:txBody>
      </p:sp>
      <p:sp>
        <p:nvSpPr>
          <p:cNvPr id="501762" name="Rectangle 2"/>
          <p:cNvSpPr>
            <a:spLocks noGrp="1" noChangeArrowheads="1"/>
          </p:cNvSpPr>
          <p:nvPr>
            <p:ph idx="1"/>
          </p:nvPr>
        </p:nvSpPr>
        <p:spPr>
          <a:xfrm>
            <a:off x="1143002" y="2819400"/>
            <a:ext cx="9872871" cy="3276600"/>
          </a:xfrm>
        </p:spPr>
        <p:txBody>
          <a:bodyPr>
            <a:normAutofit/>
          </a:bodyPr>
          <a:lstStyle/>
          <a:p>
            <a:pPr marL="171450" lvl="1">
              <a:spcBef>
                <a:spcPts val="1050"/>
              </a:spcBef>
            </a:pPr>
            <a:r>
              <a:rPr lang="en-US" sz="2400" dirty="0"/>
              <a:t>Stable low SIP</a:t>
            </a:r>
          </a:p>
          <a:p>
            <a:pPr marL="171450" lvl="1">
              <a:spcBef>
                <a:spcPts val="1050"/>
              </a:spcBef>
            </a:pPr>
            <a:r>
              <a:rPr lang="en-US" sz="2400" dirty="0"/>
              <a:t>Decreasing SIP</a:t>
            </a:r>
          </a:p>
          <a:p>
            <a:pPr marL="171450" lvl="1">
              <a:spcBef>
                <a:spcPts val="1050"/>
              </a:spcBef>
            </a:pPr>
            <a:r>
              <a:rPr lang="en-US" sz="2400" dirty="0"/>
              <a:t>Increasing SIP</a:t>
            </a:r>
          </a:p>
          <a:p>
            <a:pPr marL="171450" lvl="1">
              <a:spcBef>
                <a:spcPts val="1050"/>
              </a:spcBef>
            </a:pPr>
            <a:r>
              <a:rPr lang="en-US" sz="2400" dirty="0"/>
              <a:t>Stable high SIP</a:t>
            </a: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CE4DD71E-0444-4DDC-B450-F3A47FCB7B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4754924"/>
              </p:ext>
            </p:extLst>
          </p:nvPr>
        </p:nvGraphicFramePr>
        <p:xfrm>
          <a:off x="4572000" y="2819400"/>
          <a:ext cx="4381745" cy="29074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56" r:id="rId4" imgW="1523880" imgH="1011600" progId="">
                  <p:embed/>
                </p:oleObj>
              </mc:Choice>
              <mc:Fallback>
                <p:oleObj r:id="rId4" imgW="1523880" imgH="101160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72000" y="2819400"/>
                        <a:ext cx="4381745" cy="29074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129721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title"/>
          </p:nvPr>
        </p:nvSpPr>
        <p:spPr>
          <a:xfrm>
            <a:off x="1143000" y="609600"/>
            <a:ext cx="10134600" cy="1356360"/>
          </a:xfrm>
        </p:spPr>
        <p:txBody>
          <a:bodyPr>
            <a:normAutofit/>
          </a:bodyPr>
          <a:lstStyle/>
          <a:p>
            <a:r>
              <a:rPr lang="en-US" sz="3200" dirty="0"/>
              <a:t>Transitions in risk for HIV among young injection drug users </a:t>
            </a:r>
            <a:r>
              <a:rPr lang="en-US" sz="2400" dirty="0"/>
              <a:t>(</a:t>
            </a:r>
            <a:r>
              <a:rPr lang="en-US" sz="2400" dirty="0" err="1"/>
              <a:t>Mackesy-Amiti</a:t>
            </a:r>
            <a:r>
              <a:rPr lang="en-US" sz="2400" dirty="0"/>
              <a:t> et al., 2013)</a:t>
            </a:r>
          </a:p>
        </p:txBody>
      </p:sp>
      <p:sp>
        <p:nvSpPr>
          <p:cNvPr id="501762" name="Rectangle 2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8"/>
            <a:endParaRPr lang="en-US" sz="2400" dirty="0"/>
          </a:p>
          <a:p>
            <a:pPr marL="171450" lvl="1">
              <a:spcBef>
                <a:spcPts val="1050"/>
              </a:spcBef>
            </a:pPr>
            <a:r>
              <a:rPr lang="en-US" sz="2400" dirty="0"/>
              <a:t>Low risk</a:t>
            </a:r>
          </a:p>
          <a:p>
            <a:pPr marL="171450" lvl="1">
              <a:spcBef>
                <a:spcPts val="1050"/>
              </a:spcBef>
            </a:pPr>
            <a:r>
              <a:rPr lang="en-US" sz="2400" dirty="0"/>
              <a:t>Non-syringe equipment-sharing</a:t>
            </a:r>
          </a:p>
          <a:p>
            <a:pPr marL="171450" lvl="1">
              <a:spcBef>
                <a:spcPts val="1050"/>
              </a:spcBef>
            </a:pPr>
            <a:r>
              <a:rPr lang="en-US" sz="2400" dirty="0"/>
              <a:t>Moderate-risk syringe-sharing</a:t>
            </a:r>
          </a:p>
          <a:p>
            <a:pPr marL="171450" lvl="1">
              <a:spcBef>
                <a:spcPts val="1050"/>
              </a:spcBef>
            </a:pPr>
            <a:r>
              <a:rPr lang="en-US" sz="2400" dirty="0"/>
              <a:t>High-risk syringe-sharing</a:t>
            </a:r>
          </a:p>
          <a:p>
            <a:pPr marL="171450" lvl="1">
              <a:spcBef>
                <a:spcPts val="1050"/>
              </a:spcBef>
            </a:pPr>
            <a:endParaRPr lang="en-US" sz="2400" dirty="0"/>
          </a:p>
          <a:p>
            <a:pPr marL="171450" lvl="1">
              <a:spcBef>
                <a:spcPts val="1050"/>
              </a:spcBef>
            </a:pPr>
            <a:r>
              <a:rPr lang="en-US" sz="2400" dirty="0"/>
              <a:t>Intervention moved individuals from high-risk to low-risk class</a:t>
            </a: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20A954B4-B9C6-43E2-8127-4B8A4334AF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0185056"/>
              </p:ext>
            </p:extLst>
          </p:nvPr>
        </p:nvGraphicFramePr>
        <p:xfrm>
          <a:off x="6096000" y="2438400"/>
          <a:ext cx="2230437" cy="2582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80" r:id="rId4" imgW="1316520" imgH="1523880" progId="">
                  <p:embed/>
                </p:oleObj>
              </mc:Choice>
              <mc:Fallback>
                <p:oleObj r:id="rId4" imgW="1316520" imgH="152388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96000" y="2438400"/>
                        <a:ext cx="2230437" cy="25828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98302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title"/>
          </p:nvPr>
        </p:nvSpPr>
        <p:spPr>
          <a:xfrm>
            <a:off x="1143000" y="609600"/>
            <a:ext cx="9875520" cy="2057400"/>
          </a:xfrm>
        </p:spPr>
        <p:txBody>
          <a:bodyPr>
            <a:normAutofit/>
          </a:bodyPr>
          <a:lstStyle/>
          <a:p>
            <a:r>
              <a:rPr lang="en-US" sz="3200" dirty="0"/>
              <a:t>Transitions between classes of meeting or not meeting the Healthy People 2010 recommendations for participation in regular moderate or vigorous physical exercise </a:t>
            </a:r>
            <a:r>
              <a:rPr lang="en-US" sz="2400" dirty="0"/>
              <a:t>(Dishman, </a:t>
            </a:r>
            <a:r>
              <a:rPr lang="en-US" sz="2400" dirty="0" err="1"/>
              <a:t>DeJoy</a:t>
            </a:r>
            <a:r>
              <a:rPr lang="en-US" sz="2400" dirty="0"/>
              <a:t>, Wilson, &amp; Vandenberg, 2009)</a:t>
            </a:r>
          </a:p>
        </p:txBody>
      </p:sp>
      <p:sp>
        <p:nvSpPr>
          <p:cNvPr id="501762" name="Rectangle 2"/>
          <p:cNvSpPr>
            <a:spLocks noGrp="1" noChangeArrowheads="1"/>
          </p:cNvSpPr>
          <p:nvPr>
            <p:ph idx="1"/>
          </p:nvPr>
        </p:nvSpPr>
        <p:spPr>
          <a:xfrm>
            <a:off x="1143000" y="2971800"/>
            <a:ext cx="8930640" cy="2901889"/>
          </a:xfrm>
        </p:spPr>
        <p:txBody>
          <a:bodyPr>
            <a:normAutofit/>
          </a:bodyPr>
          <a:lstStyle/>
          <a:p>
            <a:pPr marL="171450" lvl="1">
              <a:spcBef>
                <a:spcPts val="1050"/>
              </a:spcBef>
            </a:pPr>
            <a:r>
              <a:rPr lang="en-US" sz="2400" dirty="0"/>
              <a:t>Intervention significantly increased </a:t>
            </a:r>
            <a:br>
              <a:rPr lang="en-US" sz="2400" dirty="0"/>
            </a:br>
            <a:r>
              <a:rPr lang="en-US" sz="2400" dirty="0"/>
              <a:t>the proportion of individuals </a:t>
            </a:r>
            <a:br>
              <a:rPr lang="en-US" sz="2400" dirty="0"/>
            </a:br>
            <a:r>
              <a:rPr lang="en-US" sz="2400" dirty="0"/>
              <a:t>meeting the recommendations</a:t>
            </a: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02972549-0DEC-4F14-B7BF-A5D4F4AC84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9244881"/>
              </p:ext>
            </p:extLst>
          </p:nvPr>
        </p:nvGraphicFramePr>
        <p:xfrm>
          <a:off x="6400800" y="2971800"/>
          <a:ext cx="4352834" cy="29018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04" r:id="rId4" imgW="2133360" imgH="1423080" progId="">
                  <p:embed/>
                </p:oleObj>
              </mc:Choice>
              <mc:Fallback>
                <p:oleObj r:id="rId4" imgW="2133360" imgH="142308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400800" y="2971800"/>
                        <a:ext cx="4352834" cy="29018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207470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LTA Mathematical model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407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solidFill>
                  <a:schemeClr val="bg1"/>
                </a:solidFill>
              </a:rPr>
              <a:t>Latent Transition notation</a:t>
            </a:r>
          </a:p>
        </p:txBody>
      </p:sp>
      <p:sp>
        <p:nvSpPr>
          <p:cNvPr id="54784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2400" b="1" i="1" dirty="0">
                <a:solidFill>
                  <a:schemeClr val="bg1"/>
                </a:solidFill>
              </a:rPr>
              <a:t>Y</a:t>
            </a:r>
            <a:r>
              <a:rPr lang="en-US" sz="2400" dirty="0">
                <a:solidFill>
                  <a:schemeClr val="bg1"/>
                </a:solidFill>
              </a:rPr>
              <a:t> represents the vector of all possible response patterns</a:t>
            </a:r>
          </a:p>
          <a:p>
            <a:pPr lvl="1">
              <a:defRPr/>
            </a:pPr>
            <a:r>
              <a:rPr lang="en-US" sz="2400" b="1" i="1" dirty="0">
                <a:solidFill>
                  <a:schemeClr val="bg1"/>
                </a:solidFill>
              </a:rPr>
              <a:t>y</a:t>
            </a:r>
            <a:r>
              <a:rPr lang="en-US" sz="2400" dirty="0">
                <a:solidFill>
                  <a:schemeClr val="bg1"/>
                </a:solidFill>
              </a:rPr>
              <a:t> represents a particular response pattern</a:t>
            </a:r>
          </a:p>
          <a:p>
            <a:pPr lvl="2">
              <a:defRPr/>
            </a:pPr>
            <a:r>
              <a:rPr lang="en-US" sz="2400" dirty="0">
                <a:solidFill>
                  <a:schemeClr val="bg1"/>
                </a:solidFill>
              </a:rPr>
              <a:t>Example: </a:t>
            </a:r>
            <a:r>
              <a:rPr lang="en-US" sz="2400" b="1" i="1" dirty="0">
                <a:solidFill>
                  <a:schemeClr val="bg1"/>
                </a:solidFill>
              </a:rPr>
              <a:t>y</a:t>
            </a:r>
            <a:r>
              <a:rPr lang="en-US" sz="2400" dirty="0">
                <a:solidFill>
                  <a:schemeClr val="bg1"/>
                </a:solidFill>
              </a:rPr>
              <a:t> = (Y, Y, N, N, N, N, N)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b="1" i="1" dirty="0">
                <a:solidFill>
                  <a:schemeClr val="bg1"/>
                </a:solidFill>
              </a:rPr>
              <a:t>X</a:t>
            </a:r>
            <a:r>
              <a:rPr lang="en-US" sz="2400" i="1" dirty="0">
                <a:solidFill>
                  <a:schemeClr val="bg1"/>
                </a:solidFill>
              </a:rPr>
              <a:t> </a:t>
            </a:r>
            <a:r>
              <a:rPr lang="en-US" sz="2400" dirty="0">
                <a:solidFill>
                  <a:schemeClr val="bg1"/>
                </a:solidFill>
              </a:rPr>
              <a:t>represents the vector of all covariates of interest</a:t>
            </a:r>
          </a:p>
          <a:p>
            <a:pPr lvl="1"/>
            <a:r>
              <a:rPr lang="en-US" sz="2400" b="1" i="1" dirty="0">
                <a:solidFill>
                  <a:schemeClr val="bg1"/>
                </a:solidFill>
              </a:rPr>
              <a:t>x</a:t>
            </a:r>
            <a:r>
              <a:rPr lang="en-US" sz="2400" dirty="0">
                <a:solidFill>
                  <a:schemeClr val="bg1"/>
                </a:solidFill>
              </a:rPr>
              <a:t> represents a particular covariate </a:t>
            </a:r>
            <a:endParaRPr lang="en-US" sz="2400" i="1" dirty="0">
              <a:solidFill>
                <a:schemeClr val="bg1"/>
              </a:solidFill>
            </a:endParaRPr>
          </a:p>
          <a:p>
            <a:endParaRPr lang="en-US" sz="2400" dirty="0">
              <a:solidFill>
                <a:schemeClr val="bg1"/>
              </a:solidFill>
            </a:endParaRPr>
          </a:p>
          <a:p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7926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solidFill>
                  <a:schemeClr val="bg1"/>
                </a:solidFill>
              </a:rPr>
              <a:t>Latent Transition notation</a:t>
            </a:r>
          </a:p>
        </p:txBody>
      </p:sp>
      <p:sp>
        <p:nvSpPr>
          <p:cNvPr id="54784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2400" dirty="0">
                <a:solidFill>
                  <a:schemeClr val="bg1"/>
                </a:solidFill>
              </a:rPr>
              <a:t>The latent transition model can be expressed as</a:t>
            </a:r>
            <a:br>
              <a:rPr lang="en-US" sz="2400" dirty="0">
                <a:solidFill>
                  <a:schemeClr val="bg1"/>
                </a:solidFill>
              </a:rPr>
            </a:br>
            <a:r>
              <a:rPr lang="en-US" sz="2400" dirty="0">
                <a:solidFill>
                  <a:schemeClr val="bg1"/>
                </a:solidFill>
              </a:rPr>
              <a:t/>
            </a:r>
            <a:br>
              <a:rPr lang="en-US" sz="2400" dirty="0">
                <a:solidFill>
                  <a:schemeClr val="bg1"/>
                </a:solidFill>
              </a:rPr>
            </a:br>
            <a:r>
              <a:rPr lang="en-US" sz="2400" dirty="0">
                <a:solidFill>
                  <a:schemeClr val="bg1"/>
                </a:solidFill>
              </a:rPr>
              <a:t/>
            </a:r>
            <a:br>
              <a:rPr lang="en-US" sz="2400" dirty="0">
                <a:solidFill>
                  <a:schemeClr val="bg1"/>
                </a:solidFill>
              </a:rPr>
            </a:br>
            <a:r>
              <a:rPr lang="en-US" sz="2400" dirty="0">
                <a:solidFill>
                  <a:schemeClr val="bg1"/>
                </a:solidFill>
              </a:rPr>
              <a:t/>
            </a:r>
            <a:br>
              <a:rPr lang="en-US" sz="2400" dirty="0">
                <a:solidFill>
                  <a:schemeClr val="bg1"/>
                </a:solidFill>
              </a:rPr>
            </a:br>
            <a:r>
              <a:rPr lang="en-US" sz="2400" dirty="0">
                <a:solidFill>
                  <a:schemeClr val="bg1"/>
                </a:solidFill>
              </a:rPr>
              <a:t/>
            </a:r>
            <a:br>
              <a:rPr lang="en-US" sz="2400" dirty="0">
                <a:solidFill>
                  <a:schemeClr val="bg1"/>
                </a:solidFill>
              </a:rPr>
            </a:br>
            <a:r>
              <a:rPr lang="en-US" sz="2400" dirty="0">
                <a:solidFill>
                  <a:schemeClr val="bg1"/>
                </a:solidFill>
              </a:rPr>
              <a:t/>
            </a:r>
            <a:br>
              <a:rPr lang="en-US" sz="2400" dirty="0">
                <a:solidFill>
                  <a:schemeClr val="bg1"/>
                </a:solidFill>
              </a:rPr>
            </a:br>
            <a:r>
              <a:rPr lang="en-US" sz="2400" dirty="0">
                <a:solidFill>
                  <a:schemeClr val="bg1"/>
                </a:solidFill>
              </a:rPr>
              <a:t>where</a:t>
            </a: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9856372"/>
              </p:ext>
            </p:extLst>
          </p:nvPr>
        </p:nvGraphicFramePr>
        <p:xfrm>
          <a:off x="1641653" y="2743200"/>
          <a:ext cx="8908694" cy="919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393" name="Equation" r:id="rId4" imgW="4152600" imgH="431640" progId="Equation.DSMT4">
                  <p:embed/>
                </p:oleObj>
              </mc:Choice>
              <mc:Fallback>
                <p:oleObj name="Equation" r:id="rId4" imgW="41526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1653" y="2743200"/>
                        <a:ext cx="8908694" cy="9191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4845361"/>
              </p:ext>
            </p:extLst>
          </p:nvPr>
        </p:nvGraphicFramePr>
        <p:xfrm>
          <a:off x="1962150" y="4711701"/>
          <a:ext cx="8267700" cy="133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394" name="Equation" r:id="rId6" imgW="3924000" imgH="622080" progId="Equation.DSMT4">
                  <p:embed/>
                </p:oleObj>
              </mc:Choice>
              <mc:Fallback>
                <p:oleObj name="Equation" r:id="rId6" imgW="3924000" imgH="622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2150" y="4711701"/>
                        <a:ext cx="8267700" cy="1336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133555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solidFill>
                  <a:schemeClr val="bg1"/>
                </a:solidFill>
              </a:rPr>
              <a:t>Latent Transition notation</a:t>
            </a:r>
          </a:p>
        </p:txBody>
      </p:sp>
      <p:sp>
        <p:nvSpPr>
          <p:cNvPr id="547843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2194560"/>
            <a:ext cx="9067800" cy="4069080"/>
          </a:xfrm>
        </p:spPr>
        <p:txBody>
          <a:bodyPr>
            <a:noAutofit/>
          </a:bodyPr>
          <a:lstStyle/>
          <a:p>
            <a:pPr marL="0" indent="0">
              <a:buNone/>
              <a:defRPr/>
            </a:pPr>
            <a:r>
              <a:rPr lang="en-US" altLang="en-US" dirty="0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…</a:t>
            </a:r>
            <a:r>
              <a:rPr lang="en-US" altLang="en-US" sz="2400" dirty="0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and, similarly, the    parameters are determined by a baseline category logit model estimating the probability of individual </a:t>
            </a:r>
            <a:r>
              <a:rPr lang="en-US" altLang="en-US" sz="2400" i="1" dirty="0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US" altLang="en-US" sz="2400" dirty="0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‘s move to latent status </a:t>
            </a:r>
            <a:r>
              <a:rPr lang="en-US" altLang="en-US" sz="2400" i="1" dirty="0" err="1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s</a:t>
            </a:r>
            <a:r>
              <a:rPr lang="en-US" altLang="en-US" sz="2400" i="1" baseline="-25000" dirty="0" err="1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t</a:t>
            </a:r>
            <a:r>
              <a:rPr lang="en-US" altLang="en-US" sz="2400" dirty="0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conditional on membership in latent status </a:t>
            </a:r>
            <a:r>
              <a:rPr lang="en-US" altLang="en-US" sz="2400" i="1" dirty="0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s</a:t>
            </a:r>
            <a:r>
              <a:rPr lang="en-US" altLang="en-US" sz="2400" i="1" baseline="-25000" dirty="0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t</a:t>
            </a:r>
            <a:r>
              <a:rPr lang="en-US" altLang="en-US" sz="2400" baseline="-25000" dirty="0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-1</a:t>
            </a:r>
            <a:r>
              <a:rPr lang="en-US" altLang="en-US" sz="2400" dirty="0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  <a:defRPr/>
            </a:pPr>
            <a:endParaRPr lang="en-US" altLang="en-US" sz="2400" dirty="0">
              <a:solidFill>
                <a:schemeClr val="bg1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en-US" altLang="en-US" sz="2400" dirty="0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…and with (</a:t>
            </a:r>
            <a:r>
              <a:rPr lang="en-US" altLang="en-US" sz="2400" i="1" dirty="0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s</a:t>
            </a:r>
            <a:r>
              <a:rPr lang="en-US" altLang="en-US" sz="2400" dirty="0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= 1,2,…,</a:t>
            </a:r>
            <a:r>
              <a:rPr lang="en-US" altLang="en-US" sz="2400" i="1" dirty="0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S</a:t>
            </a:r>
            <a:r>
              <a:rPr lang="en-US" altLang="en-US" sz="2400" dirty="0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) latent classes and (</a:t>
            </a:r>
            <a:r>
              <a:rPr lang="en-US" altLang="en-US" sz="2400" i="1" dirty="0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m</a:t>
            </a:r>
            <a:r>
              <a:rPr lang="en-US" altLang="en-US" sz="2400" dirty="0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= 1,2,…,</a:t>
            </a:r>
            <a:r>
              <a:rPr lang="en-US" altLang="en-US" sz="2400" i="1" dirty="0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M</a:t>
            </a:r>
            <a:r>
              <a:rPr lang="en-US" altLang="en-US" sz="2400" dirty="0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) indicators, each with (</a:t>
            </a:r>
            <a:r>
              <a:rPr lang="en-US" altLang="en-US" sz="2400" i="1" dirty="0" err="1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r</a:t>
            </a:r>
            <a:r>
              <a:rPr lang="en-US" altLang="en-US" sz="2400" i="1" baseline="-30000" dirty="0" err="1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m</a:t>
            </a:r>
            <a:r>
              <a:rPr lang="en-US" altLang="en-US" sz="2400" dirty="0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= 1,2,…,</a:t>
            </a:r>
            <a:r>
              <a:rPr lang="en-US" altLang="en-US" sz="2400" i="1" dirty="0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R</a:t>
            </a:r>
            <a:r>
              <a:rPr lang="en-US" altLang="en-US" sz="2400" i="1" baseline="-30000" dirty="0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m</a:t>
            </a:r>
            <a:r>
              <a:rPr lang="en-US" altLang="en-US" sz="2400" dirty="0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) response options.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7" name="Rectangle 21"/>
          <p:cNvSpPr>
            <a:spLocks noChangeArrowheads="1"/>
          </p:cNvSpPr>
          <p:nvPr/>
        </p:nvSpPr>
        <p:spPr bwMode="auto">
          <a:xfrm>
            <a:off x="2133600" y="4898395"/>
            <a:ext cx="223138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altLang="en-US" sz="1100" i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US" altLang="en-US" sz="18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213536"/>
              </p:ext>
            </p:extLst>
          </p:nvPr>
        </p:nvGraphicFramePr>
        <p:xfrm>
          <a:off x="3600450" y="2273300"/>
          <a:ext cx="2857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15" name="Equation" r:id="rId4" imgW="114120" imgH="126720" progId="Equation.DSMT4">
                  <p:embed/>
                </p:oleObj>
              </mc:Choice>
              <mc:Fallback>
                <p:oleObj name="Equation" r:id="rId4" imgW="114120" imgH="126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0450" y="2273300"/>
                        <a:ext cx="285750" cy="317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934501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solidFill>
                  <a:schemeClr val="bg1"/>
                </a:solidFill>
              </a:rPr>
              <a:t>Latent Transition notation</a:t>
            </a:r>
          </a:p>
        </p:txBody>
      </p:sp>
      <p:sp>
        <p:nvSpPr>
          <p:cNvPr id="547843" name="Rectangle 3"/>
          <p:cNvSpPr>
            <a:spLocks noGrp="1" noChangeArrowheads="1"/>
          </p:cNvSpPr>
          <p:nvPr>
            <p:ph idx="1"/>
          </p:nvPr>
        </p:nvSpPr>
        <p:spPr>
          <a:xfrm>
            <a:off x="1179232" y="2040211"/>
            <a:ext cx="9107768" cy="4511040"/>
          </a:xfrm>
        </p:spPr>
        <p:txBody>
          <a:bodyPr>
            <a:noAutofit/>
          </a:bodyPr>
          <a:lstStyle/>
          <a:p>
            <a:pPr marL="0" indent="0">
              <a:buNone/>
              <a:tabLst>
                <a:tab pos="627063" algn="l"/>
                <a:tab pos="1430338" algn="l"/>
              </a:tabLst>
              <a:defRPr/>
            </a:pPr>
            <a:r>
              <a:rPr lang="en-US" altLang="en-US" sz="2400" dirty="0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    = probability of membership in latent status </a:t>
            </a:r>
            <a:r>
              <a:rPr lang="en-US" altLang="en-US" sz="2400" i="1" dirty="0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s</a:t>
            </a:r>
            <a:r>
              <a:rPr lang="en-US" altLang="en-US" sz="2400" baseline="-25000" dirty="0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1</a:t>
            </a:r>
            <a:r>
              <a:rPr lang="en-US" altLang="en-US" sz="2400" dirty="0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at Time 1 </a:t>
            </a:r>
            <a:br>
              <a:rPr lang="en-US" altLang="en-US" sz="2400" dirty="0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US" altLang="en-US" sz="2400" dirty="0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	(latent status membership probabilities)</a:t>
            </a:r>
            <a:br>
              <a:rPr lang="en-US" altLang="en-US" sz="2400" dirty="0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</a:br>
            <a:endParaRPr lang="en-US" altLang="en-US" sz="2400" dirty="0">
              <a:solidFill>
                <a:schemeClr val="bg1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  <a:tabLst>
                <a:tab pos="627063" algn="l"/>
                <a:tab pos="1430338" algn="l"/>
              </a:tabLst>
              <a:defRPr/>
            </a:pPr>
            <a:r>
              <a:rPr lang="en-US" altLang="en-US" sz="2400" dirty="0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en-US" altLang="en-US" sz="2400" dirty="0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US" altLang="en-US" sz="2400" dirty="0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              = probability of response </a:t>
            </a:r>
            <a:r>
              <a:rPr lang="en-US" altLang="en-US" sz="2400" i="1" dirty="0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r</a:t>
            </a:r>
            <a:r>
              <a:rPr lang="en-US" altLang="en-US" sz="2400" i="1" baseline="-30000" dirty="0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m</a:t>
            </a:r>
            <a:r>
              <a:rPr lang="en-US" altLang="en-US" sz="2400" dirty="0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to indicator </a:t>
            </a:r>
            <a:r>
              <a:rPr lang="en-US" altLang="en-US" sz="2400" i="1" dirty="0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m</a:t>
            </a:r>
            <a:r>
              <a:rPr lang="en-US" altLang="en-US" sz="2400" dirty="0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,			conditional on membership in latent status </a:t>
            </a:r>
            <a:r>
              <a:rPr lang="en-US" altLang="en-US" sz="2400" i="1" dirty="0" err="1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s</a:t>
            </a:r>
            <a:r>
              <a:rPr lang="en-US" altLang="en-US" sz="2400" i="1" baseline="-25000" dirty="0" err="1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t</a:t>
            </a:r>
            <a:r>
              <a:rPr lang="en-US" altLang="en-US" sz="2400" i="1" dirty="0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at Time </a:t>
            </a:r>
            <a:r>
              <a:rPr lang="en-US" altLang="en-US" sz="2400" i="1" dirty="0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t</a:t>
            </a:r>
            <a:br>
              <a:rPr lang="en-US" altLang="en-US" sz="2400" i="1" dirty="0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US" altLang="en-US" sz="2400" i="1" dirty="0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		</a:t>
            </a:r>
            <a:r>
              <a:rPr lang="en-US" altLang="en-US" sz="2400" dirty="0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(item-response probabilities)</a:t>
            </a:r>
          </a:p>
          <a:p>
            <a:pPr marL="0" indent="0">
              <a:buNone/>
              <a:tabLst>
                <a:tab pos="627063" algn="l"/>
                <a:tab pos="1430338" algn="l"/>
              </a:tabLst>
              <a:defRPr/>
            </a:pPr>
            <a:endParaRPr lang="en-US" sz="24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0" indent="0">
              <a:buNone/>
              <a:tabLst>
                <a:tab pos="627063" algn="l"/>
                <a:tab pos="1031875" algn="l"/>
                <a:tab pos="1430338" algn="l"/>
              </a:tabLst>
              <a:defRPr/>
            </a:pPr>
            <a:r>
              <a:rPr 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          = probability of membership in latent status </a:t>
            </a:r>
            <a:r>
              <a:rPr lang="en-US" sz="2400" i="1" dirty="0" err="1">
                <a:solidFill>
                  <a:schemeClr val="bg1"/>
                </a:solidFill>
                <a:cs typeface="Arial" panose="020B0604020202020204" pitchFamily="34" charset="0"/>
              </a:rPr>
              <a:t>s</a:t>
            </a:r>
            <a:r>
              <a:rPr lang="en-US" sz="2400" i="1" baseline="-25000" dirty="0" err="1">
                <a:solidFill>
                  <a:schemeClr val="bg1"/>
                </a:solidFill>
                <a:cs typeface="Arial" panose="020B0604020202020204" pitchFamily="34" charset="0"/>
              </a:rPr>
              <a:t>t</a:t>
            </a:r>
            <a:r>
              <a:rPr 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 at Time </a:t>
            </a:r>
            <a:r>
              <a:rPr lang="en-US" sz="2400" i="1" dirty="0">
                <a:solidFill>
                  <a:schemeClr val="bg1"/>
                </a:solidFill>
                <a:cs typeface="Arial" panose="020B0604020202020204" pitchFamily="34" charset="0"/>
              </a:rPr>
              <a:t>t</a:t>
            </a:r>
            <a:r>
              <a:rPr 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 conditional on membership in latent status </a:t>
            </a:r>
            <a:r>
              <a:rPr lang="en-US" sz="2400" i="1" dirty="0">
                <a:solidFill>
                  <a:schemeClr val="bg1"/>
                </a:solidFill>
                <a:cs typeface="Arial" panose="020B0604020202020204" pitchFamily="34" charset="0"/>
              </a:rPr>
              <a:t>s</a:t>
            </a:r>
            <a:r>
              <a:rPr lang="en-US" sz="2400" i="1" baseline="-25000" dirty="0">
                <a:solidFill>
                  <a:schemeClr val="bg1"/>
                </a:solidFill>
                <a:cs typeface="Arial" panose="020B0604020202020204" pitchFamily="34" charset="0"/>
              </a:rPr>
              <a:t>t</a:t>
            </a:r>
            <a:r>
              <a:rPr lang="en-US" sz="2400" baseline="-25000" dirty="0">
                <a:solidFill>
                  <a:schemeClr val="bg1"/>
                </a:solidFill>
                <a:cs typeface="Arial" panose="020B0604020202020204" pitchFamily="34" charset="0"/>
              </a:rPr>
              <a:t>-1</a:t>
            </a:r>
            <a:r>
              <a:rPr 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 at	Time </a:t>
            </a:r>
            <a:r>
              <a:rPr lang="en-US" sz="2400" i="1" dirty="0">
                <a:solidFill>
                  <a:schemeClr val="bg1"/>
                </a:solidFill>
                <a:cs typeface="Arial" panose="020B0604020202020204" pitchFamily="34" charset="0"/>
              </a:rPr>
              <a:t>t</a:t>
            </a:r>
            <a:r>
              <a:rPr 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-1</a:t>
            </a:r>
            <a:br>
              <a:rPr lang="en-US" sz="2400" dirty="0">
                <a:solidFill>
                  <a:schemeClr val="bg1"/>
                </a:solidFill>
                <a:cs typeface="Arial" panose="020B0604020202020204" pitchFamily="34" charset="0"/>
              </a:rPr>
            </a:br>
            <a:r>
              <a:rPr 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		(transition probabilities) </a:t>
            </a:r>
            <a:endParaRPr lang="en-US" sz="2400" dirty="0">
              <a:solidFill>
                <a:schemeClr val="bg1"/>
              </a:solidFill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2226003"/>
              </p:ext>
            </p:extLst>
          </p:nvPr>
        </p:nvGraphicFramePr>
        <p:xfrm>
          <a:off x="990600" y="3200400"/>
          <a:ext cx="1292137" cy="6044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584" name="Equation" r:id="rId4" imgW="457200" imgH="241200" progId="Equation.DSMT4">
                  <p:embed/>
                </p:oleObj>
              </mc:Choice>
              <mc:Fallback>
                <p:oleObj name="Equation" r:id="rId4" imgW="45720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3200400"/>
                        <a:ext cx="1292137" cy="60443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21"/>
          <p:cNvSpPr>
            <a:spLocks noChangeArrowheads="1"/>
          </p:cNvSpPr>
          <p:nvPr/>
        </p:nvSpPr>
        <p:spPr bwMode="auto">
          <a:xfrm>
            <a:off x="2133600" y="4898395"/>
            <a:ext cx="223138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altLang="en-US" sz="1100" i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US" altLang="en-US" sz="18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2848692"/>
              </p:ext>
            </p:extLst>
          </p:nvPr>
        </p:nvGraphicFramePr>
        <p:xfrm>
          <a:off x="1066800" y="1905000"/>
          <a:ext cx="574283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585" name="Equation" r:id="rId6" imgW="203040" imgH="228600" progId="Equation.DSMT4">
                  <p:embed/>
                </p:oleObj>
              </mc:Choice>
              <mc:Fallback>
                <p:oleObj name="Equation" r:id="rId6" imgW="20304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1905000"/>
                        <a:ext cx="574283" cy="571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326946"/>
              </p:ext>
            </p:extLst>
          </p:nvPr>
        </p:nvGraphicFramePr>
        <p:xfrm>
          <a:off x="990600" y="4876800"/>
          <a:ext cx="93321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586" name="Equation" r:id="rId8" imgW="330120" imgH="228600" progId="Equation.DSMT4">
                  <p:embed/>
                </p:oleObj>
              </mc:Choice>
              <mc:Fallback>
                <p:oleObj name="Equation" r:id="rId8" imgW="33012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4876800"/>
                        <a:ext cx="933210" cy="571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318401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127" y="764373"/>
            <a:ext cx="8897513" cy="1293028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More about measurement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Constraining      parameters equal across times</a:t>
            </a:r>
          </a:p>
          <a:p>
            <a:pPr lvl="1"/>
            <a:r>
              <a:rPr lang="en-US" sz="2400" dirty="0">
                <a:solidFill>
                  <a:schemeClr val="bg1"/>
                </a:solidFill>
              </a:rPr>
              <a:t>Measurement invariance across time</a:t>
            </a:r>
          </a:p>
          <a:p>
            <a:pPr lvl="1"/>
            <a:r>
              <a:rPr lang="en-US" sz="2400" dirty="0">
                <a:solidFill>
                  <a:schemeClr val="bg1"/>
                </a:solidFill>
              </a:rPr>
              <a:t>Assures latent statuses can be interpreted the same way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Constraining      parameters equal across groups</a:t>
            </a:r>
          </a:p>
          <a:p>
            <a:pPr lvl="1"/>
            <a:r>
              <a:rPr lang="en-US" sz="2400" dirty="0">
                <a:solidFill>
                  <a:schemeClr val="bg1"/>
                </a:solidFill>
              </a:rPr>
              <a:t>Measurement invariance across groups</a:t>
            </a:r>
          </a:p>
          <a:p>
            <a:pPr lvl="1"/>
            <a:r>
              <a:rPr lang="en-US" sz="2400" dirty="0">
                <a:solidFill>
                  <a:schemeClr val="bg1"/>
                </a:solidFill>
              </a:rPr>
              <a:t>Assures latent statuses can be interpreted the same way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2498139"/>
              </p:ext>
            </p:extLst>
          </p:nvPr>
        </p:nvGraphicFramePr>
        <p:xfrm>
          <a:off x="3048000" y="2057399"/>
          <a:ext cx="34925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372" name="Equation" r:id="rId3" imgW="139680" imgH="164880" progId="Equation.DSMT4">
                  <p:embed/>
                </p:oleObj>
              </mc:Choice>
              <mc:Fallback>
                <p:oleObj name="Equation" r:id="rId3" imgW="13968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2057399"/>
                        <a:ext cx="349250" cy="412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6638480"/>
              </p:ext>
            </p:extLst>
          </p:nvPr>
        </p:nvGraphicFramePr>
        <p:xfrm>
          <a:off x="3048000" y="3778250"/>
          <a:ext cx="34925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373" name="Equation" r:id="rId5" imgW="139680" imgH="164880" progId="Equation.DSMT4">
                  <p:embed/>
                </p:oleObj>
              </mc:Choice>
              <mc:Fallback>
                <p:oleObj name="Equation" r:id="rId5" imgW="13968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3778250"/>
                        <a:ext cx="349250" cy="412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430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Conceptual introduction: LTA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238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9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Exercise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Fitting a latent transition model</a:t>
            </a:r>
          </a:p>
          <a:p>
            <a:endParaRPr lang="en-US" sz="2400" dirty="0"/>
          </a:p>
          <a:p>
            <a:r>
              <a:rPr lang="en-US" sz="2400" dirty="0"/>
              <a:t>Interpreting the parameters</a:t>
            </a:r>
          </a:p>
        </p:txBody>
      </p:sp>
    </p:spTree>
    <p:extLst>
      <p:ext uri="{BB962C8B-B14F-4D97-AF65-F5344CB8AC3E}">
        <p14:creationId xmlns:p14="http://schemas.microsoft.com/office/powerpoint/2010/main" val="4242610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180320" cy="1371600"/>
          </a:xfrm>
        </p:spPr>
        <p:txBody>
          <a:bodyPr/>
          <a:lstStyle/>
          <a:p>
            <a:r>
              <a:rPr lang="en-US" altLang="en-US" dirty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43000"/>
            <a:ext cx="11125200" cy="5273040"/>
          </a:xfrm>
        </p:spPr>
        <p:txBody>
          <a:bodyPr>
            <a:normAutofit fontScale="85000" lnSpcReduction="10000"/>
          </a:bodyPr>
          <a:lstStyle/>
          <a:p>
            <a:pPr marL="625475" indent="-625475">
              <a:buNone/>
            </a:pPr>
            <a:r>
              <a:rPr lang="en-US" sz="2000" dirty="0" err="1"/>
              <a:t>Castellini</a:t>
            </a:r>
            <a:r>
              <a:rPr lang="en-US" sz="2000" dirty="0"/>
              <a:t>, G., </a:t>
            </a:r>
            <a:r>
              <a:rPr lang="en-US" sz="2000" dirty="0" err="1"/>
              <a:t>Fioravanti</a:t>
            </a:r>
            <a:r>
              <a:rPr lang="en-US" sz="2000" dirty="0"/>
              <a:t>, G., </a:t>
            </a:r>
            <a:r>
              <a:rPr lang="en-US" sz="2000" dirty="0" err="1"/>
              <a:t>Sauro</a:t>
            </a:r>
            <a:r>
              <a:rPr lang="en-US" sz="2000" dirty="0"/>
              <a:t>, C. L., Rotella, F., </a:t>
            </a:r>
            <a:r>
              <a:rPr lang="en-US" sz="2000" dirty="0" err="1"/>
              <a:t>Lelli</a:t>
            </a:r>
            <a:r>
              <a:rPr lang="en-US" sz="2000" dirty="0"/>
              <a:t>, L., Ventura, L., ... &amp; </a:t>
            </a:r>
            <a:r>
              <a:rPr lang="en-US" sz="2000" dirty="0" err="1"/>
              <a:t>Ricca</a:t>
            </a:r>
            <a:r>
              <a:rPr lang="en-US" sz="2000" dirty="0"/>
              <a:t>, V. (2013). Latent profile and latent transition analyses of eating disorder phenotypes in a clinical sample: a 6-year follow-up study. </a:t>
            </a:r>
            <a:r>
              <a:rPr lang="en-US" sz="2000" i="1" dirty="0"/>
              <a:t>Psychiatry Research, 207</a:t>
            </a:r>
            <a:r>
              <a:rPr lang="en-US" sz="2000" dirty="0"/>
              <a:t>(1-2), 92-99.</a:t>
            </a:r>
          </a:p>
          <a:p>
            <a:pPr marL="625475" indent="-625475">
              <a:buNone/>
            </a:pPr>
            <a:r>
              <a:rPr lang="en-US" sz="2000" dirty="0"/>
              <a:t>Cleveland, M. J., Lanza, S. T., Ray, A. E., </a:t>
            </a:r>
            <a:r>
              <a:rPr lang="en-US" sz="2000" dirty="0" err="1"/>
              <a:t>Turrisi</a:t>
            </a:r>
            <a:r>
              <a:rPr lang="en-US" sz="2000" dirty="0"/>
              <a:t>, R., &amp; Mallett, K. A. (2012). Transitions in first-year college student drinking behaviors: Does pre-college drinking moderate the effects of parent-and peer-based intervention components?. </a:t>
            </a:r>
            <a:r>
              <a:rPr lang="en-US" sz="2000" i="1" dirty="0"/>
              <a:t>Psychology of Addictive Behaviors, 26</a:t>
            </a:r>
            <a:r>
              <a:rPr lang="en-US" sz="2000" dirty="0"/>
              <a:t>(3), 440.</a:t>
            </a:r>
          </a:p>
          <a:p>
            <a:pPr marL="625475" indent="-625475">
              <a:buNone/>
            </a:pPr>
            <a:r>
              <a:rPr lang="en-US" sz="2000" dirty="0"/>
              <a:t>Dishman, R. K., </a:t>
            </a:r>
            <a:r>
              <a:rPr lang="en-US" sz="2000" dirty="0" err="1"/>
              <a:t>DeJoy</a:t>
            </a:r>
            <a:r>
              <a:rPr lang="en-US" sz="2000" dirty="0"/>
              <a:t>, D. M., Wilson, M. G., &amp; Vandenberg, R. J. (2009). Move to Improve: a randomized workplace trial to increase physical activity. </a:t>
            </a:r>
            <a:r>
              <a:rPr lang="en-US" sz="2000" i="1" dirty="0"/>
              <a:t>American Journal of Preventive Medicine, 36</a:t>
            </a:r>
            <a:r>
              <a:rPr lang="en-US" sz="2000" dirty="0"/>
              <a:t>(2), 133-141.</a:t>
            </a:r>
          </a:p>
          <a:p>
            <a:pPr marL="625475" indent="-625475">
              <a:buNone/>
            </a:pPr>
            <a:r>
              <a:rPr lang="en-US" sz="2000" dirty="0"/>
              <a:t>Goldweber, A., Bradshaw, C. P., Goodman, K., Monahan, K., &amp; Cooley-Strickland, M. (2011). Examining factors associated with (In) stability in social information processing among urban school children: a latent transition analytic approach. </a:t>
            </a:r>
            <a:r>
              <a:rPr lang="en-US" sz="2000" i="1" dirty="0"/>
              <a:t>Journal of Clinical Child &amp; Adolescent Psychology, 40</a:t>
            </a:r>
            <a:r>
              <a:rPr lang="en-US" sz="2000" dirty="0"/>
              <a:t>(5), 715-729.</a:t>
            </a:r>
          </a:p>
          <a:p>
            <a:pPr marL="625475" indent="-625475">
              <a:buNone/>
            </a:pPr>
            <a:r>
              <a:rPr lang="en-US" sz="2000" dirty="0"/>
              <a:t>Guo, B., Aveyard, P., Fielding, A., &amp; Sutton, S. (2009). Using latent class and latent transition analysis to examine the transtheoretical model staging algorithm and sequential stage transition in adolescent smoking.</a:t>
            </a:r>
            <a:r>
              <a:rPr lang="en-US" sz="2000" i="1" dirty="0"/>
              <a:t> Substance Use &amp; Misuse, 44</a:t>
            </a:r>
            <a:r>
              <a:rPr lang="en-US" sz="2000" dirty="0"/>
              <a:t>(14), 2028-2042.</a:t>
            </a:r>
          </a:p>
          <a:p>
            <a:pPr marL="625475" indent="-625475">
              <a:buNone/>
            </a:pPr>
            <a:r>
              <a:rPr lang="en-US" sz="2000" dirty="0"/>
              <a:t>Lanza, S. T., &amp; Collins, L. M. (2006). A mixture model of discontinuous development in heavy drinking from ages 18 to 30: The role of college enrollment. (4), 552-561.</a:t>
            </a:r>
          </a:p>
          <a:p>
            <a:pPr marL="625475" indent="-625475">
              <a:buNone/>
            </a:pPr>
            <a:r>
              <a:rPr lang="en-US" sz="2000" dirty="0"/>
              <a:t>Lanza, S. T., &amp; Collins, L. M. (2008). A new SAS procedure for latent </a:t>
            </a:r>
            <a:r>
              <a:rPr lang="en-US" sz="2000" i="1" dirty="0"/>
              <a:t>Journal of Studies on Alcohol, 67</a:t>
            </a:r>
            <a:r>
              <a:rPr lang="en-US" sz="2000" dirty="0"/>
              <a:t>transition analysis: Transitions in dating and sexual risk behavior. </a:t>
            </a:r>
            <a:r>
              <a:rPr lang="en-US" sz="2000" i="1" dirty="0"/>
              <a:t>Developmental Psychology, 44</a:t>
            </a:r>
            <a:r>
              <a:rPr lang="en-US" sz="2000" dirty="0"/>
              <a:t>(2), 446.</a:t>
            </a:r>
          </a:p>
          <a:p>
            <a:pPr marL="625475" indent="-625475">
              <a:buNone/>
            </a:pPr>
            <a:r>
              <a:rPr lang="en-US" sz="2000" dirty="0" err="1"/>
              <a:t>Mackesy-Amiti</a:t>
            </a:r>
            <a:r>
              <a:rPr lang="en-US" sz="2000" dirty="0"/>
              <a:t>, M. E., </a:t>
            </a:r>
            <a:r>
              <a:rPr lang="en-US" sz="2000" dirty="0" err="1"/>
              <a:t>Boodram</a:t>
            </a:r>
            <a:r>
              <a:rPr lang="en-US" sz="2000" dirty="0"/>
              <a:t>, B., Williams, C., Ouellet, L. J., &amp; Broz, D. (2013). Sexual risk behavior associated with transition to injection among young non-injecting heroin users. </a:t>
            </a:r>
            <a:r>
              <a:rPr lang="en-US" sz="2000" i="1" dirty="0"/>
              <a:t>AIDS and Behavior, 17</a:t>
            </a:r>
            <a:r>
              <a:rPr lang="en-US" sz="2000" dirty="0"/>
              <a:t>(7), 2459-2466.</a:t>
            </a:r>
          </a:p>
          <a:p>
            <a:pPr marL="625475" indent="-625475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48765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609600"/>
            <a:ext cx="10104120" cy="1356360"/>
          </a:xfrm>
        </p:spPr>
        <p:txBody>
          <a:bodyPr/>
          <a:lstStyle/>
          <a:p>
            <a:r>
              <a:rPr lang="en-US" altLang="en-US" dirty="0"/>
              <a:t>Latent variable frameworks</a:t>
            </a:r>
          </a:p>
        </p:txBody>
      </p:sp>
      <p:graphicFrame>
        <p:nvGraphicFramePr>
          <p:cNvPr id="6" name="Group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1679117"/>
              </p:ext>
            </p:extLst>
          </p:nvPr>
        </p:nvGraphicFramePr>
        <p:xfrm>
          <a:off x="914400" y="1825625"/>
          <a:ext cx="10469880" cy="24688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1540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5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61463">
                  <a:extLst>
                    <a:ext uri="{9D8B030D-6E8A-4147-A177-3AD203B41FA5}">
                      <a16:colId xmlns:a16="http://schemas.microsoft.com/office/drawing/2014/main" val="4145610261"/>
                    </a:ext>
                  </a:extLst>
                </a:gridCol>
              </a:tblGrid>
              <a:tr h="466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48456" marR="14845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</a:rPr>
                        <a:t>Categorical </a:t>
                      </a:r>
                      <a:b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</a:rPr>
                      </a:b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</a:rPr>
                        <a:t>latent variable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48456" marR="148456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Continuous </a:t>
                      </a:r>
                      <a:br>
                        <a:rPr kumimoji="0" lang="en-US" sz="24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n-US" sz="24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latent variable</a:t>
                      </a:r>
                    </a:p>
                  </a:txBody>
                  <a:tcPr marL="148456" marR="148456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6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Categorical </a:t>
                      </a:r>
                      <a:br>
                        <a:rPr kumimoji="0" lang="en-US" sz="24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n-US" sz="24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observed variables</a:t>
                      </a:r>
                    </a:p>
                  </a:txBody>
                  <a:tcPr marL="148456" marR="14845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LCA and LTA</a:t>
                      </a:r>
                    </a:p>
                  </a:txBody>
                  <a:tcPr marL="148456" marR="148456" anchor="ctr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Latent Trait Analysis or Item Response Theory</a:t>
                      </a:r>
                    </a:p>
                  </a:txBody>
                  <a:tcPr marL="148456" marR="148456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6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Continuous </a:t>
                      </a:r>
                      <a:b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observed variables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48456" marR="14845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Latent Profile Analysis (LPA)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48456" marR="148456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Factor Analysis or Structural Equation Modeling</a:t>
                      </a:r>
                    </a:p>
                  </a:txBody>
                  <a:tcPr marL="148456" marR="148456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cxnSp>
        <p:nvCxnSpPr>
          <p:cNvPr id="3" name="Straight Connector 2"/>
          <p:cNvCxnSpPr/>
          <p:nvPr/>
        </p:nvCxnSpPr>
        <p:spPr>
          <a:xfrm>
            <a:off x="891540" y="3461385"/>
            <a:ext cx="10492740" cy="43815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7522845" y="1825625"/>
            <a:ext cx="36195" cy="246888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053840" y="1825625"/>
            <a:ext cx="0" cy="246888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08536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basic ideas underlying LTA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828800"/>
            <a:ext cx="8930640" cy="4800600"/>
          </a:xfrm>
        </p:spPr>
        <p:txBody>
          <a:bodyPr>
            <a:noAutofit/>
          </a:bodyPr>
          <a:lstStyle/>
          <a:p>
            <a:r>
              <a:rPr lang="en-US" sz="2400" dirty="0"/>
              <a:t>LTA is a longitudinal extension of LCA</a:t>
            </a:r>
          </a:p>
          <a:p>
            <a:pPr lvl="8"/>
            <a:endParaRPr lang="en-US" sz="2400" dirty="0"/>
          </a:p>
          <a:p>
            <a:r>
              <a:rPr lang="en-US" sz="2400" dirty="0"/>
              <a:t>Development can be represented as movement through discrete categories or stages</a:t>
            </a:r>
          </a:p>
          <a:p>
            <a:pPr lvl="8"/>
            <a:endParaRPr lang="en-US" sz="2400" dirty="0"/>
          </a:p>
          <a:p>
            <a:r>
              <a:rPr lang="en-US" sz="2400" dirty="0"/>
              <a:t>Error is associated with the measurement of the discrete categories or stages</a:t>
            </a:r>
          </a:p>
          <a:p>
            <a:pPr lvl="8"/>
            <a:endParaRPr lang="en-US" sz="2400" dirty="0"/>
          </a:p>
          <a:p>
            <a:r>
              <a:rPr lang="en-US" sz="2400" dirty="0"/>
              <a:t>Different individuals may take different paths</a:t>
            </a:r>
          </a:p>
          <a:p>
            <a:pPr lvl="8"/>
            <a:endParaRPr lang="en-US" sz="2400" dirty="0"/>
          </a:p>
          <a:p>
            <a:r>
              <a:rPr lang="en-US" sz="2400" dirty="0"/>
              <a:t>Heterogeneity in movement is unobserved (i.e., latent)</a:t>
            </a:r>
          </a:p>
        </p:txBody>
      </p:sp>
    </p:spTree>
    <p:extLst>
      <p:ext uri="{BB962C8B-B14F-4D97-AF65-F5344CB8AC3E}">
        <p14:creationId xmlns:p14="http://schemas.microsoft.com/office/powerpoint/2010/main" val="4196633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basic ideas underlying LTA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Provides a way to estimate and test models of stage-sequential development</a:t>
            </a:r>
          </a:p>
          <a:p>
            <a:endParaRPr lang="en-US" sz="2400" dirty="0"/>
          </a:p>
          <a:p>
            <a:r>
              <a:rPr lang="en-US" sz="2400" dirty="0"/>
              <a:t>In LCA, class membership is static</a:t>
            </a:r>
          </a:p>
          <a:p>
            <a:endParaRPr lang="en-US" sz="2400" dirty="0"/>
          </a:p>
          <a:p>
            <a:r>
              <a:rPr lang="en-US" sz="2400" dirty="0"/>
              <a:t>In LTA, class membership is dynamic</a:t>
            </a:r>
          </a:p>
          <a:p>
            <a:endParaRPr lang="en-US" sz="2400" dirty="0"/>
          </a:p>
          <a:p>
            <a:r>
              <a:rPr lang="en-US" sz="2400" dirty="0"/>
              <a:t>Sometimes in LTA we refer to the latent classes as latent statuses</a:t>
            </a:r>
          </a:p>
        </p:txBody>
      </p:sp>
    </p:spTree>
    <p:extLst>
      <p:ext uri="{BB962C8B-B14F-4D97-AF65-F5344CB8AC3E}">
        <p14:creationId xmlns:p14="http://schemas.microsoft.com/office/powerpoint/2010/main" val="152944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LTA provides a way of fitting models with these characteristics: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Change is discrete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Data are longitudinal (i.e., 2 or more times)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Measurement error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Heterogeneity in development</a:t>
            </a:r>
          </a:p>
        </p:txBody>
      </p:sp>
    </p:spTree>
    <p:extLst>
      <p:ext uri="{BB962C8B-B14F-4D97-AF65-F5344CB8AC3E}">
        <p14:creationId xmlns:p14="http://schemas.microsoft.com/office/powerpoint/2010/main" val="221566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Latent classes of </a:t>
            </a:r>
            <a:br>
              <a:rPr lang="en-US" dirty="0"/>
            </a:br>
            <a:r>
              <a:rPr lang="en-US" dirty="0"/>
              <a:t>sexual risk behavior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616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sis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28591</TotalTime>
  <Words>3631</Words>
  <Application>Microsoft Office PowerPoint</Application>
  <PresentationFormat>Widescreen</PresentationFormat>
  <Paragraphs>852</Paragraphs>
  <Slides>41</Slides>
  <Notes>27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7" baseType="lpstr">
      <vt:lpstr>Arial</vt:lpstr>
      <vt:lpstr>Calibri</vt:lpstr>
      <vt:lpstr>Corbel</vt:lpstr>
      <vt:lpstr>Times New Roman</vt:lpstr>
      <vt:lpstr>Basis</vt:lpstr>
      <vt:lpstr>Equation</vt:lpstr>
      <vt:lpstr>Introduction  to  Latent  Transition Analysis  (LTA) </vt:lpstr>
      <vt:lpstr>Outline</vt:lpstr>
      <vt:lpstr>Abbreviations</vt:lpstr>
      <vt:lpstr>Conceptual introduction: LTA</vt:lpstr>
      <vt:lpstr>Latent variable frameworks</vt:lpstr>
      <vt:lpstr>The basic ideas underlying LTA</vt:lpstr>
      <vt:lpstr>The basic ideas underlying LTA</vt:lpstr>
      <vt:lpstr>Summary</vt:lpstr>
      <vt:lpstr>Latent classes of  sexual risk behavior</vt:lpstr>
      <vt:lpstr>Sexual risk behavior over time</vt:lpstr>
      <vt:lpstr>We will use LTA to…</vt:lpstr>
      <vt:lpstr>Participants</vt:lpstr>
      <vt:lpstr>Indicators of behavior</vt:lpstr>
      <vt:lpstr>Graphical Representation of LTA</vt:lpstr>
      <vt:lpstr>Graphical Representation of LTA</vt:lpstr>
      <vt:lpstr>Now, we will…</vt:lpstr>
      <vt:lpstr>The 5-class model</vt:lpstr>
      <vt:lpstr>The 5-class model</vt:lpstr>
      <vt:lpstr>Prevalences at each time</vt:lpstr>
      <vt:lpstr>Transitions from time 1 to time 2 and time 2 to time 3</vt:lpstr>
      <vt:lpstr>PowerPoint Presentation</vt:lpstr>
      <vt:lpstr>Transitions from time 1 to time 2 and time 2 to time 3</vt:lpstr>
      <vt:lpstr>Transitions from time 1 to time 2 and time 2 to time 3</vt:lpstr>
      <vt:lpstr>Transitions from time 1 to time 2 and time 2 to time 3</vt:lpstr>
      <vt:lpstr>Summary of findings</vt:lpstr>
      <vt:lpstr>Summary of findings</vt:lpstr>
      <vt:lpstr>Types of  Research questions that LTA can answer</vt:lpstr>
      <vt:lpstr>Transitions in first-year college student drinking behaviors (Cleveland et al., 2012) </vt:lpstr>
      <vt:lpstr>Transitions in eating disorder phenotypes in a clinical sample (Castellini et al., 2013)</vt:lpstr>
      <vt:lpstr>Stages of change and sequential stage transitions for smoking acquisition and cessation among adolescents (Guo et al., 2009)</vt:lpstr>
      <vt:lpstr>Changes in social information processing (SIP) of aggression predicted by community violence exposure, aggressive behavior, and behavior regulation  (Goldweber et al., 2011)</vt:lpstr>
      <vt:lpstr>Transitions in risk for HIV among young injection drug users (Mackesy-Amiti et al., 2013)</vt:lpstr>
      <vt:lpstr>Transitions between classes of meeting or not meeting the Healthy People 2010 recommendations for participation in regular moderate or vigorous physical exercise (Dishman, DeJoy, Wilson, &amp; Vandenberg, 2009)</vt:lpstr>
      <vt:lpstr> LTA Mathematical model</vt:lpstr>
      <vt:lpstr>Latent Transition notation</vt:lpstr>
      <vt:lpstr>Latent Transition notation</vt:lpstr>
      <vt:lpstr>Latent Transition notation</vt:lpstr>
      <vt:lpstr>Latent Transition notation</vt:lpstr>
      <vt:lpstr>More about measurement</vt:lpstr>
      <vt:lpstr>Exercise 1</vt:lpstr>
      <vt:lpstr>References</vt:lpstr>
    </vt:vector>
  </TitlesOfParts>
  <Company>Penn State -- HHDEV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Overview</dc:title>
  <dc:creator>Linda Collins</dc:creator>
  <cp:lastModifiedBy>Bray, Bethany Cara</cp:lastModifiedBy>
  <cp:revision>1552</cp:revision>
  <dcterms:created xsi:type="dcterms:W3CDTF">2000-12-27T20:24:13Z</dcterms:created>
  <dcterms:modified xsi:type="dcterms:W3CDTF">2020-04-06T16:32:38Z</dcterms:modified>
</cp:coreProperties>
</file>